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0" r:id="rId2"/>
    <p:sldId id="311" r:id="rId3"/>
    <p:sldId id="313" r:id="rId4"/>
    <p:sldId id="314" r:id="rId5"/>
    <p:sldId id="373" r:id="rId6"/>
    <p:sldId id="328" r:id="rId7"/>
    <p:sldId id="358" r:id="rId8"/>
    <p:sldId id="394" r:id="rId9"/>
    <p:sldId id="380" r:id="rId10"/>
    <p:sldId id="381" r:id="rId11"/>
    <p:sldId id="388" r:id="rId12"/>
    <p:sldId id="395" r:id="rId13"/>
    <p:sldId id="383" r:id="rId14"/>
    <p:sldId id="396" r:id="rId15"/>
    <p:sldId id="397" r:id="rId16"/>
    <p:sldId id="399" r:id="rId17"/>
    <p:sldId id="398" r:id="rId18"/>
    <p:sldId id="400" r:id="rId19"/>
    <p:sldId id="329" r:id="rId20"/>
    <p:sldId id="330" r:id="rId21"/>
    <p:sldId id="331" r:id="rId22"/>
    <p:sldId id="354" r:id="rId23"/>
    <p:sldId id="371" r:id="rId24"/>
    <p:sldId id="356" r:id="rId25"/>
    <p:sldId id="332" r:id="rId26"/>
    <p:sldId id="339" r:id="rId27"/>
    <p:sldId id="341" r:id="rId28"/>
    <p:sldId id="378" r:id="rId29"/>
    <p:sldId id="345" r:id="rId30"/>
    <p:sldId id="342" r:id="rId31"/>
    <p:sldId id="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5337" userDrawn="1">
          <p15:clr>
            <a:srgbClr val="A4A3A4"/>
          </p15:clr>
        </p15:guide>
        <p15:guide id="3" pos="281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8" y="176"/>
      </p:cViewPr>
      <p:guideLst>
        <p:guide orient="horz" pos="890"/>
        <p:guide pos="5337"/>
        <p:guide pos="281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p Boot" userId="97278984_tp_dropbox" providerId="OAuth2" clId="{BD87B44F-5F8F-EE4D-A043-5D769E2A2F1E}"/>
    <pc:docChg chg="delSld">
      <pc:chgData name="Joop Boot" userId="97278984_tp_dropbox" providerId="OAuth2" clId="{BD87B44F-5F8F-EE4D-A043-5D769E2A2F1E}" dt="2018-10-21T14:42:01.601" v="22" actId="21"/>
      <pc:docMkLst>
        <pc:docMk/>
      </pc:docMkLst>
      <pc:sldChg chg="del">
        <pc:chgData name="Joop Boot" userId="97278984_tp_dropbox" providerId="OAuth2" clId="{BD87B44F-5F8F-EE4D-A043-5D769E2A2F1E}" dt="2018-10-21T14:41:00.563" v="8" actId="21"/>
        <pc:sldMkLst>
          <pc:docMk/>
          <pc:sldMk cId="1996949164" sldId="272"/>
        </pc:sldMkLst>
      </pc:sldChg>
      <pc:sldChg chg="del">
        <pc:chgData name="Joop Boot" userId="97278984_tp_dropbox" providerId="OAuth2" clId="{BD87B44F-5F8F-EE4D-A043-5D769E2A2F1E}" dt="2018-10-21T14:41:03.255" v="9" actId="21"/>
        <pc:sldMkLst>
          <pc:docMk/>
          <pc:sldMk cId="714210518" sldId="273"/>
        </pc:sldMkLst>
      </pc:sldChg>
      <pc:sldChg chg="del">
        <pc:chgData name="Joop Boot" userId="97278984_tp_dropbox" providerId="OAuth2" clId="{BD87B44F-5F8F-EE4D-A043-5D769E2A2F1E}" dt="2018-10-21T14:41:05.551" v="10" actId="21"/>
        <pc:sldMkLst>
          <pc:docMk/>
          <pc:sldMk cId="377971201" sldId="274"/>
        </pc:sldMkLst>
      </pc:sldChg>
      <pc:sldChg chg="del">
        <pc:chgData name="Joop Boot" userId="97278984_tp_dropbox" providerId="OAuth2" clId="{BD87B44F-5F8F-EE4D-A043-5D769E2A2F1E}" dt="2018-10-21T14:41:07.705" v="11" actId="21"/>
        <pc:sldMkLst>
          <pc:docMk/>
          <pc:sldMk cId="1017584755" sldId="275"/>
        </pc:sldMkLst>
      </pc:sldChg>
      <pc:sldChg chg="del">
        <pc:chgData name="Joop Boot" userId="97278984_tp_dropbox" providerId="OAuth2" clId="{BD87B44F-5F8F-EE4D-A043-5D769E2A2F1E}" dt="2018-10-21T14:41:09.812" v="12" actId="21"/>
        <pc:sldMkLst>
          <pc:docMk/>
          <pc:sldMk cId="1272583148" sldId="276"/>
        </pc:sldMkLst>
      </pc:sldChg>
      <pc:sldChg chg="del">
        <pc:chgData name="Joop Boot" userId="97278984_tp_dropbox" providerId="OAuth2" clId="{BD87B44F-5F8F-EE4D-A043-5D769E2A2F1E}" dt="2018-10-21T14:41:11.948" v="13" actId="21"/>
        <pc:sldMkLst>
          <pc:docMk/>
          <pc:sldMk cId="1737313977" sldId="278"/>
        </pc:sldMkLst>
      </pc:sldChg>
      <pc:sldChg chg="del">
        <pc:chgData name="Joop Boot" userId="97278984_tp_dropbox" providerId="OAuth2" clId="{BD87B44F-5F8F-EE4D-A043-5D769E2A2F1E}" dt="2018-10-21T14:41:55.056" v="19" actId="21"/>
        <pc:sldMkLst>
          <pc:docMk/>
          <pc:sldMk cId="80834589" sldId="279"/>
        </pc:sldMkLst>
      </pc:sldChg>
      <pc:sldChg chg="del">
        <pc:chgData name="Joop Boot" userId="97278984_tp_dropbox" providerId="OAuth2" clId="{BD87B44F-5F8F-EE4D-A043-5D769E2A2F1E}" dt="2018-10-21T14:41:59.125" v="21" actId="21"/>
        <pc:sldMkLst>
          <pc:docMk/>
          <pc:sldMk cId="485837714" sldId="280"/>
        </pc:sldMkLst>
      </pc:sldChg>
      <pc:sldChg chg="del">
        <pc:chgData name="Joop Boot" userId="97278984_tp_dropbox" providerId="OAuth2" clId="{BD87B44F-5F8F-EE4D-A043-5D769E2A2F1E}" dt="2018-10-21T14:41:57.195" v="20" actId="21"/>
        <pc:sldMkLst>
          <pc:docMk/>
          <pc:sldMk cId="1610692096" sldId="281"/>
        </pc:sldMkLst>
      </pc:sldChg>
      <pc:sldChg chg="del">
        <pc:chgData name="Joop Boot" userId="97278984_tp_dropbox" providerId="OAuth2" clId="{BD87B44F-5F8F-EE4D-A043-5D769E2A2F1E}" dt="2018-10-21T14:42:01.601" v="22" actId="21"/>
        <pc:sldMkLst>
          <pc:docMk/>
          <pc:sldMk cId="1616478314" sldId="282"/>
        </pc:sldMkLst>
      </pc:sldChg>
      <pc:sldChg chg="del">
        <pc:chgData name="Joop Boot" userId="97278984_tp_dropbox" providerId="OAuth2" clId="{BD87B44F-5F8F-EE4D-A043-5D769E2A2F1E}" dt="2018-10-21T14:40:39.862" v="1" actId="21"/>
        <pc:sldMkLst>
          <pc:docMk/>
          <pc:sldMk cId="1169357751" sldId="283"/>
        </pc:sldMkLst>
      </pc:sldChg>
      <pc:sldChg chg="del">
        <pc:chgData name="Joop Boot" userId="97278984_tp_dropbox" providerId="OAuth2" clId="{BD87B44F-5F8F-EE4D-A043-5D769E2A2F1E}" dt="2018-10-21T14:40:42.912" v="2" actId="21"/>
        <pc:sldMkLst>
          <pc:docMk/>
          <pc:sldMk cId="2035722857" sldId="284"/>
        </pc:sldMkLst>
      </pc:sldChg>
      <pc:sldChg chg="del">
        <pc:chgData name="Joop Boot" userId="97278984_tp_dropbox" providerId="OAuth2" clId="{BD87B44F-5F8F-EE4D-A043-5D769E2A2F1E}" dt="2018-10-21T14:40:47.215" v="3" actId="21"/>
        <pc:sldMkLst>
          <pc:docMk/>
          <pc:sldMk cId="929285275" sldId="285"/>
        </pc:sldMkLst>
      </pc:sldChg>
      <pc:sldChg chg="del">
        <pc:chgData name="Joop Boot" userId="97278984_tp_dropbox" providerId="OAuth2" clId="{BD87B44F-5F8F-EE4D-A043-5D769E2A2F1E}" dt="2018-10-21T14:40:53.088" v="5" actId="21"/>
        <pc:sldMkLst>
          <pc:docMk/>
          <pc:sldMk cId="1446461194" sldId="286"/>
        </pc:sldMkLst>
      </pc:sldChg>
      <pc:sldChg chg="del">
        <pc:chgData name="Joop Boot" userId="97278984_tp_dropbox" providerId="OAuth2" clId="{BD87B44F-5F8F-EE4D-A043-5D769E2A2F1E}" dt="2018-10-21T14:40:50.354" v="4" actId="21"/>
        <pc:sldMkLst>
          <pc:docMk/>
          <pc:sldMk cId="1183695345" sldId="287"/>
        </pc:sldMkLst>
      </pc:sldChg>
      <pc:sldChg chg="del">
        <pc:chgData name="Joop Boot" userId="97278984_tp_dropbox" providerId="OAuth2" clId="{BD87B44F-5F8F-EE4D-A043-5D769E2A2F1E}" dt="2018-10-21T14:40:15.433" v="0" actId="21"/>
        <pc:sldMkLst>
          <pc:docMk/>
          <pc:sldMk cId="1682415940" sldId="346"/>
        </pc:sldMkLst>
      </pc:sldChg>
      <pc:sldChg chg="del">
        <pc:chgData name="Joop Boot" userId="97278984_tp_dropbox" providerId="OAuth2" clId="{BD87B44F-5F8F-EE4D-A043-5D769E2A2F1E}" dt="2018-10-21T14:41:14.222" v="14" actId="21"/>
        <pc:sldMkLst>
          <pc:docMk/>
          <pc:sldMk cId="906020837" sldId="349"/>
        </pc:sldMkLst>
      </pc:sldChg>
      <pc:sldChg chg="del">
        <pc:chgData name="Joop Boot" userId="97278984_tp_dropbox" providerId="OAuth2" clId="{BD87B44F-5F8F-EE4D-A043-5D769E2A2F1E}" dt="2018-10-21T14:41:34.393" v="16" actId="21"/>
        <pc:sldMkLst>
          <pc:docMk/>
          <pc:sldMk cId="1691266350" sldId="353"/>
        </pc:sldMkLst>
      </pc:sldChg>
      <pc:sldChg chg="del">
        <pc:chgData name="Joop Boot" userId="97278984_tp_dropbox" providerId="OAuth2" clId="{BD87B44F-5F8F-EE4D-A043-5D769E2A2F1E}" dt="2018-10-21T14:41:43.314" v="17" actId="21"/>
        <pc:sldMkLst>
          <pc:docMk/>
          <pc:sldMk cId="523559766" sldId="355"/>
        </pc:sldMkLst>
      </pc:sldChg>
      <pc:sldChg chg="del">
        <pc:chgData name="Joop Boot" userId="97278984_tp_dropbox" providerId="OAuth2" clId="{BD87B44F-5F8F-EE4D-A043-5D769E2A2F1E}" dt="2018-10-21T14:40:55.966" v="6" actId="21"/>
        <pc:sldMkLst>
          <pc:docMk/>
          <pc:sldMk cId="534941295" sldId="389"/>
        </pc:sldMkLst>
      </pc:sldChg>
      <pc:sldChg chg="del">
        <pc:chgData name="Joop Boot" userId="97278984_tp_dropbox" providerId="OAuth2" clId="{BD87B44F-5F8F-EE4D-A043-5D769E2A2F1E}" dt="2018-10-21T14:40:58.335" v="7" actId="21"/>
        <pc:sldMkLst>
          <pc:docMk/>
          <pc:sldMk cId="3257457747" sldId="390"/>
        </pc:sldMkLst>
      </pc:sldChg>
      <pc:sldChg chg="del">
        <pc:chgData name="Joop Boot" userId="97278984_tp_dropbox" providerId="OAuth2" clId="{BD87B44F-5F8F-EE4D-A043-5D769E2A2F1E}" dt="2018-10-21T14:41:16.646" v="15" actId="21"/>
        <pc:sldMkLst>
          <pc:docMk/>
          <pc:sldMk cId="605539131" sldId="391"/>
        </pc:sldMkLst>
      </pc:sldChg>
      <pc:sldChg chg="del">
        <pc:chgData name="Joop Boot" userId="97278984_tp_dropbox" providerId="OAuth2" clId="{BD87B44F-5F8F-EE4D-A043-5D769E2A2F1E}" dt="2018-10-21T14:41:52.540" v="18" actId="21"/>
        <pc:sldMkLst>
          <pc:docMk/>
          <pc:sldMk cId="3836564445" sldId="39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1ACD7-F2E7-4905-9FE3-D429CD7304F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CD627CF-5539-41B1-8C32-16583064F9EE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Plezier</a:t>
          </a:r>
        </a:p>
      </dgm:t>
    </dgm:pt>
    <dgm:pt modelId="{D46135D7-A744-4F49-96EF-32D9B35E9869}" type="parTrans" cxnId="{C2DA7530-F930-4A0B-A1C2-A1A7BA2F3C13}">
      <dgm:prSet/>
      <dgm:spPr/>
      <dgm:t>
        <a:bodyPr/>
        <a:lstStyle/>
        <a:p>
          <a:endParaRPr lang="nl-NL"/>
        </a:p>
      </dgm:t>
    </dgm:pt>
    <dgm:pt modelId="{FB03D1E0-CDD0-4EC8-BE15-8B2DCEF6DD40}" type="sibTrans" cxnId="{C2DA7530-F930-4A0B-A1C2-A1A7BA2F3C13}">
      <dgm:prSet/>
      <dgm:spPr/>
      <dgm:t>
        <a:bodyPr/>
        <a:lstStyle/>
        <a:p>
          <a:endParaRPr lang="nl-NL"/>
        </a:p>
      </dgm:t>
    </dgm:pt>
    <dgm:pt modelId="{5FB7EAAF-EFF7-47EC-97DF-6F2E33B1FB71}">
      <dgm:prSet phldrT="[Tekst]"/>
      <dgm:spPr>
        <a:solidFill>
          <a:srgbClr val="00B050"/>
        </a:solidFill>
      </dgm:spPr>
      <dgm:t>
        <a:bodyPr/>
        <a:lstStyle/>
        <a:p>
          <a:r>
            <a:rPr lang="nl-NL" dirty="0"/>
            <a:t>Prestatie</a:t>
          </a:r>
        </a:p>
      </dgm:t>
    </dgm:pt>
    <dgm:pt modelId="{88287601-A0A5-4068-9BF4-3E94BF2CDFF1}" type="parTrans" cxnId="{DC3F504F-75EE-4499-AA8E-8BEA83236D6A}">
      <dgm:prSet/>
      <dgm:spPr/>
      <dgm:t>
        <a:bodyPr/>
        <a:lstStyle/>
        <a:p>
          <a:endParaRPr lang="nl-NL"/>
        </a:p>
      </dgm:t>
    </dgm:pt>
    <dgm:pt modelId="{916458D7-8168-4A37-B332-ABF765C2BF54}" type="sibTrans" cxnId="{DC3F504F-75EE-4499-AA8E-8BEA83236D6A}">
      <dgm:prSet/>
      <dgm:spPr/>
      <dgm:t>
        <a:bodyPr/>
        <a:lstStyle/>
        <a:p>
          <a:endParaRPr lang="nl-NL"/>
        </a:p>
      </dgm:t>
    </dgm:pt>
    <dgm:pt modelId="{C50A91C6-CE33-422A-B57C-A6982360D75C}">
      <dgm:prSet phldrT="[Tekst]"/>
      <dgm:spPr>
        <a:solidFill>
          <a:srgbClr val="FFFF00"/>
        </a:solidFill>
      </dgm:spPr>
      <dgm:t>
        <a:bodyPr/>
        <a:lstStyle/>
        <a:p>
          <a:r>
            <a:rPr lang="nl-NL" b="0" dirty="0">
              <a:solidFill>
                <a:srgbClr val="FF0000"/>
              </a:solidFill>
            </a:rPr>
            <a:t>Passie</a:t>
          </a:r>
        </a:p>
      </dgm:t>
    </dgm:pt>
    <dgm:pt modelId="{BFCC773F-59B5-4B48-A9F4-F871FB82CE54}" type="parTrans" cxnId="{787310FF-DCD2-4B3C-B66F-65F402295DC0}">
      <dgm:prSet/>
      <dgm:spPr/>
      <dgm:t>
        <a:bodyPr/>
        <a:lstStyle/>
        <a:p>
          <a:endParaRPr lang="nl-NL"/>
        </a:p>
      </dgm:t>
    </dgm:pt>
    <dgm:pt modelId="{F505B06B-9777-42B7-AC12-5881220CE7BB}" type="sibTrans" cxnId="{787310FF-DCD2-4B3C-B66F-65F402295DC0}">
      <dgm:prSet/>
      <dgm:spPr/>
      <dgm:t>
        <a:bodyPr/>
        <a:lstStyle/>
        <a:p>
          <a:endParaRPr lang="nl-NL"/>
        </a:p>
      </dgm:t>
    </dgm:pt>
    <dgm:pt modelId="{5CB03514-6A55-49E8-8908-41D501F376D7}" type="pres">
      <dgm:prSet presAssocID="{0051ACD7-F2E7-4905-9FE3-D429CD7304FB}" presName="compositeShape" presStyleCnt="0">
        <dgm:presLayoutVars>
          <dgm:chMax val="7"/>
          <dgm:dir/>
          <dgm:resizeHandles val="exact"/>
        </dgm:presLayoutVars>
      </dgm:prSet>
      <dgm:spPr/>
    </dgm:pt>
    <dgm:pt modelId="{DF074A45-CAA0-4AD4-8007-C2C96827292A}" type="pres">
      <dgm:prSet presAssocID="{0051ACD7-F2E7-4905-9FE3-D429CD7304FB}" presName="wedge1" presStyleLbl="node1" presStyleIdx="0" presStyleCnt="3"/>
      <dgm:spPr/>
    </dgm:pt>
    <dgm:pt modelId="{304148CA-073C-49F8-8DC0-726D80DEC1EA}" type="pres">
      <dgm:prSet presAssocID="{0051ACD7-F2E7-4905-9FE3-D429CD7304FB}" presName="dummy1a" presStyleCnt="0"/>
      <dgm:spPr/>
    </dgm:pt>
    <dgm:pt modelId="{7D126E6D-CD56-409C-87AB-D822749F52F2}" type="pres">
      <dgm:prSet presAssocID="{0051ACD7-F2E7-4905-9FE3-D429CD7304FB}" presName="dummy1b" presStyleCnt="0"/>
      <dgm:spPr/>
    </dgm:pt>
    <dgm:pt modelId="{8B526B3F-38C9-431C-B63A-2AC8A98F8406}" type="pres">
      <dgm:prSet presAssocID="{0051ACD7-F2E7-4905-9FE3-D429CD7304F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E3EE3E-7FDB-4A4A-ACA6-10415ACCF521}" type="pres">
      <dgm:prSet presAssocID="{0051ACD7-F2E7-4905-9FE3-D429CD7304FB}" presName="wedge2" presStyleLbl="node1" presStyleIdx="1" presStyleCnt="3"/>
      <dgm:spPr/>
    </dgm:pt>
    <dgm:pt modelId="{45CF9A4E-D7F0-4165-87E4-6EA45CD610FB}" type="pres">
      <dgm:prSet presAssocID="{0051ACD7-F2E7-4905-9FE3-D429CD7304FB}" presName="dummy2a" presStyleCnt="0"/>
      <dgm:spPr/>
    </dgm:pt>
    <dgm:pt modelId="{9F0E48AF-7831-44D0-9FD3-7F6E0C2F8832}" type="pres">
      <dgm:prSet presAssocID="{0051ACD7-F2E7-4905-9FE3-D429CD7304FB}" presName="dummy2b" presStyleCnt="0"/>
      <dgm:spPr/>
    </dgm:pt>
    <dgm:pt modelId="{9F958A39-2667-44D3-969D-840F6DFC09E1}" type="pres">
      <dgm:prSet presAssocID="{0051ACD7-F2E7-4905-9FE3-D429CD7304F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2E87DF8-6C98-4A95-A506-D43C3CB878E9}" type="pres">
      <dgm:prSet presAssocID="{0051ACD7-F2E7-4905-9FE3-D429CD7304FB}" presName="wedge3" presStyleLbl="node1" presStyleIdx="2" presStyleCnt="3"/>
      <dgm:spPr/>
    </dgm:pt>
    <dgm:pt modelId="{81B092A9-2913-4E85-A5A0-20CAE59284EE}" type="pres">
      <dgm:prSet presAssocID="{0051ACD7-F2E7-4905-9FE3-D429CD7304FB}" presName="dummy3a" presStyleCnt="0"/>
      <dgm:spPr/>
    </dgm:pt>
    <dgm:pt modelId="{E9B4EB95-65AA-4301-A2BA-29DA4551C93E}" type="pres">
      <dgm:prSet presAssocID="{0051ACD7-F2E7-4905-9FE3-D429CD7304FB}" presName="dummy3b" presStyleCnt="0"/>
      <dgm:spPr/>
    </dgm:pt>
    <dgm:pt modelId="{F0547742-512D-4962-8CC3-7485894E29B7}" type="pres">
      <dgm:prSet presAssocID="{0051ACD7-F2E7-4905-9FE3-D429CD7304F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84C79D1-F451-486A-8A4A-4959459A631D}" type="pres">
      <dgm:prSet presAssocID="{FB03D1E0-CDD0-4EC8-BE15-8B2DCEF6DD40}" presName="arrowWedge1" presStyleLbl="fgSibTrans2D1" presStyleIdx="0" presStyleCnt="3"/>
      <dgm:spPr>
        <a:solidFill>
          <a:srgbClr val="00B050"/>
        </a:solidFill>
      </dgm:spPr>
    </dgm:pt>
    <dgm:pt modelId="{C4C8E4F7-7A9D-47EE-AC91-BA0950B69FFB}" type="pres">
      <dgm:prSet presAssocID="{916458D7-8168-4A37-B332-ABF765C2BF54}" presName="arrowWedge2" presStyleLbl="fgSibTrans2D1" presStyleIdx="1" presStyleCnt="3"/>
      <dgm:spPr>
        <a:solidFill>
          <a:srgbClr val="FFFF00"/>
        </a:solidFill>
      </dgm:spPr>
    </dgm:pt>
    <dgm:pt modelId="{43DFBEE6-FE17-4E62-8E1B-DCC6688124A6}" type="pres">
      <dgm:prSet presAssocID="{F505B06B-9777-42B7-AC12-5881220CE7BB}" presName="arrowWedge3" presStyleLbl="fgSibTrans2D1" presStyleIdx="2" presStyleCnt="3"/>
      <dgm:spPr>
        <a:solidFill>
          <a:srgbClr val="0070C0"/>
        </a:solidFill>
      </dgm:spPr>
    </dgm:pt>
  </dgm:ptLst>
  <dgm:cxnLst>
    <dgm:cxn modelId="{FAB39E26-1C4B-443B-AC23-9C304099AB44}" type="presOf" srcId="{0CD627CF-5539-41B1-8C32-16583064F9EE}" destId="{DF074A45-CAA0-4AD4-8007-C2C96827292A}" srcOrd="0" destOrd="0" presId="urn:microsoft.com/office/officeart/2005/8/layout/cycle8"/>
    <dgm:cxn modelId="{C2DA7530-F930-4A0B-A1C2-A1A7BA2F3C13}" srcId="{0051ACD7-F2E7-4905-9FE3-D429CD7304FB}" destId="{0CD627CF-5539-41B1-8C32-16583064F9EE}" srcOrd="0" destOrd="0" parTransId="{D46135D7-A744-4F49-96EF-32D9B35E9869}" sibTransId="{FB03D1E0-CDD0-4EC8-BE15-8B2DCEF6DD40}"/>
    <dgm:cxn modelId="{DC3F504F-75EE-4499-AA8E-8BEA83236D6A}" srcId="{0051ACD7-F2E7-4905-9FE3-D429CD7304FB}" destId="{5FB7EAAF-EFF7-47EC-97DF-6F2E33B1FB71}" srcOrd="1" destOrd="0" parTransId="{88287601-A0A5-4068-9BF4-3E94BF2CDFF1}" sibTransId="{916458D7-8168-4A37-B332-ABF765C2BF54}"/>
    <dgm:cxn modelId="{A330B188-F515-4B3E-8FB4-9BB38FD0C82F}" type="presOf" srcId="{0CD627CF-5539-41B1-8C32-16583064F9EE}" destId="{8B526B3F-38C9-431C-B63A-2AC8A98F8406}" srcOrd="1" destOrd="0" presId="urn:microsoft.com/office/officeart/2005/8/layout/cycle8"/>
    <dgm:cxn modelId="{DCFD568F-F5E5-40D4-BFD0-2154488734D1}" type="presOf" srcId="{C50A91C6-CE33-422A-B57C-A6982360D75C}" destId="{92E87DF8-6C98-4A95-A506-D43C3CB878E9}" srcOrd="0" destOrd="0" presId="urn:microsoft.com/office/officeart/2005/8/layout/cycle8"/>
    <dgm:cxn modelId="{278616A9-E7F9-44E1-90C4-2464BB29FEBF}" type="presOf" srcId="{C50A91C6-CE33-422A-B57C-A6982360D75C}" destId="{F0547742-512D-4962-8CC3-7485894E29B7}" srcOrd="1" destOrd="0" presId="urn:microsoft.com/office/officeart/2005/8/layout/cycle8"/>
    <dgm:cxn modelId="{619E49C0-8A17-4B34-9DB8-3CA80AF6C23A}" type="presOf" srcId="{5FB7EAAF-EFF7-47EC-97DF-6F2E33B1FB71}" destId="{8AE3EE3E-7FDB-4A4A-ACA6-10415ACCF521}" srcOrd="0" destOrd="0" presId="urn:microsoft.com/office/officeart/2005/8/layout/cycle8"/>
    <dgm:cxn modelId="{4B5357CC-4ABA-4995-8077-EC88051CA396}" type="presOf" srcId="{0051ACD7-F2E7-4905-9FE3-D429CD7304FB}" destId="{5CB03514-6A55-49E8-8908-41D501F376D7}" srcOrd="0" destOrd="0" presId="urn:microsoft.com/office/officeart/2005/8/layout/cycle8"/>
    <dgm:cxn modelId="{00B326F4-AE0F-45CD-8172-36520085968B}" type="presOf" srcId="{5FB7EAAF-EFF7-47EC-97DF-6F2E33B1FB71}" destId="{9F958A39-2667-44D3-969D-840F6DFC09E1}" srcOrd="1" destOrd="0" presId="urn:microsoft.com/office/officeart/2005/8/layout/cycle8"/>
    <dgm:cxn modelId="{787310FF-DCD2-4B3C-B66F-65F402295DC0}" srcId="{0051ACD7-F2E7-4905-9FE3-D429CD7304FB}" destId="{C50A91C6-CE33-422A-B57C-A6982360D75C}" srcOrd="2" destOrd="0" parTransId="{BFCC773F-59B5-4B48-A9F4-F871FB82CE54}" sibTransId="{F505B06B-9777-42B7-AC12-5881220CE7BB}"/>
    <dgm:cxn modelId="{C7044536-4206-4D5B-A07F-B7C8DB681E4D}" type="presParOf" srcId="{5CB03514-6A55-49E8-8908-41D501F376D7}" destId="{DF074A45-CAA0-4AD4-8007-C2C96827292A}" srcOrd="0" destOrd="0" presId="urn:microsoft.com/office/officeart/2005/8/layout/cycle8"/>
    <dgm:cxn modelId="{1FB894AF-9878-4B11-9C6F-17F82D1FA7A2}" type="presParOf" srcId="{5CB03514-6A55-49E8-8908-41D501F376D7}" destId="{304148CA-073C-49F8-8DC0-726D80DEC1EA}" srcOrd="1" destOrd="0" presId="urn:microsoft.com/office/officeart/2005/8/layout/cycle8"/>
    <dgm:cxn modelId="{41D6BF59-01C6-4720-A46C-EA4742B05938}" type="presParOf" srcId="{5CB03514-6A55-49E8-8908-41D501F376D7}" destId="{7D126E6D-CD56-409C-87AB-D822749F52F2}" srcOrd="2" destOrd="0" presId="urn:microsoft.com/office/officeart/2005/8/layout/cycle8"/>
    <dgm:cxn modelId="{787CAADA-C254-41F0-9F02-2146FC3999F5}" type="presParOf" srcId="{5CB03514-6A55-49E8-8908-41D501F376D7}" destId="{8B526B3F-38C9-431C-B63A-2AC8A98F8406}" srcOrd="3" destOrd="0" presId="urn:microsoft.com/office/officeart/2005/8/layout/cycle8"/>
    <dgm:cxn modelId="{B920A1D2-EA22-4111-B9E6-07BD0201B461}" type="presParOf" srcId="{5CB03514-6A55-49E8-8908-41D501F376D7}" destId="{8AE3EE3E-7FDB-4A4A-ACA6-10415ACCF521}" srcOrd="4" destOrd="0" presId="urn:microsoft.com/office/officeart/2005/8/layout/cycle8"/>
    <dgm:cxn modelId="{EFE4A536-B3FB-43B8-94F1-51FC22CFF1D3}" type="presParOf" srcId="{5CB03514-6A55-49E8-8908-41D501F376D7}" destId="{45CF9A4E-D7F0-4165-87E4-6EA45CD610FB}" srcOrd="5" destOrd="0" presId="urn:microsoft.com/office/officeart/2005/8/layout/cycle8"/>
    <dgm:cxn modelId="{8BE6D7BC-3354-45DE-9D71-B6B178058ED6}" type="presParOf" srcId="{5CB03514-6A55-49E8-8908-41D501F376D7}" destId="{9F0E48AF-7831-44D0-9FD3-7F6E0C2F8832}" srcOrd="6" destOrd="0" presId="urn:microsoft.com/office/officeart/2005/8/layout/cycle8"/>
    <dgm:cxn modelId="{43A7A669-1864-42F5-937E-31B1A9479A9C}" type="presParOf" srcId="{5CB03514-6A55-49E8-8908-41D501F376D7}" destId="{9F958A39-2667-44D3-969D-840F6DFC09E1}" srcOrd="7" destOrd="0" presId="urn:microsoft.com/office/officeart/2005/8/layout/cycle8"/>
    <dgm:cxn modelId="{D988B576-FDF0-42FA-AAE2-A78A0B756059}" type="presParOf" srcId="{5CB03514-6A55-49E8-8908-41D501F376D7}" destId="{92E87DF8-6C98-4A95-A506-D43C3CB878E9}" srcOrd="8" destOrd="0" presId="urn:microsoft.com/office/officeart/2005/8/layout/cycle8"/>
    <dgm:cxn modelId="{0E8C1B6D-3AAB-453C-9DB0-B4C8FAFF6D7D}" type="presParOf" srcId="{5CB03514-6A55-49E8-8908-41D501F376D7}" destId="{81B092A9-2913-4E85-A5A0-20CAE59284EE}" srcOrd="9" destOrd="0" presId="urn:microsoft.com/office/officeart/2005/8/layout/cycle8"/>
    <dgm:cxn modelId="{B909BBE7-E133-4DA6-8C2A-A4FCA4B94614}" type="presParOf" srcId="{5CB03514-6A55-49E8-8908-41D501F376D7}" destId="{E9B4EB95-65AA-4301-A2BA-29DA4551C93E}" srcOrd="10" destOrd="0" presId="urn:microsoft.com/office/officeart/2005/8/layout/cycle8"/>
    <dgm:cxn modelId="{0597793B-E4AC-4A5C-BD39-F2C9AF7EEB46}" type="presParOf" srcId="{5CB03514-6A55-49E8-8908-41D501F376D7}" destId="{F0547742-512D-4962-8CC3-7485894E29B7}" srcOrd="11" destOrd="0" presId="urn:microsoft.com/office/officeart/2005/8/layout/cycle8"/>
    <dgm:cxn modelId="{DE3A07CF-40A3-4295-BF09-D4B6F2A7176E}" type="presParOf" srcId="{5CB03514-6A55-49E8-8908-41D501F376D7}" destId="{284C79D1-F451-486A-8A4A-4959459A631D}" srcOrd="12" destOrd="0" presId="urn:microsoft.com/office/officeart/2005/8/layout/cycle8"/>
    <dgm:cxn modelId="{6C681EEA-F928-4A29-A681-6BBB5D47E5D2}" type="presParOf" srcId="{5CB03514-6A55-49E8-8908-41D501F376D7}" destId="{C4C8E4F7-7A9D-47EE-AC91-BA0950B69FFB}" srcOrd="13" destOrd="0" presId="urn:microsoft.com/office/officeart/2005/8/layout/cycle8"/>
    <dgm:cxn modelId="{B97273E4-B258-483B-AD1F-CBCFBD2A4401}" type="presParOf" srcId="{5CB03514-6A55-49E8-8908-41D501F376D7}" destId="{43DFBEE6-FE17-4E62-8E1B-DCC6688124A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4A45-CAA0-4AD4-8007-C2C96827292A}">
      <dsp:nvSpPr>
        <dsp:cNvPr id="0" name=""/>
        <dsp:cNvSpPr/>
      </dsp:nvSpPr>
      <dsp:spPr>
        <a:xfrm>
          <a:off x="2427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Plezier</a:t>
          </a:r>
        </a:p>
      </dsp:txBody>
      <dsp:txXfrm>
        <a:off x="4226560" y="987551"/>
        <a:ext cx="1219200" cy="1016000"/>
      </dsp:txXfrm>
    </dsp:sp>
    <dsp:sp modelId="{8AE3EE3E-7FDB-4A4A-ACA6-10415ACCF521}">
      <dsp:nvSpPr>
        <dsp:cNvPr id="0" name=""/>
        <dsp:cNvSpPr/>
      </dsp:nvSpPr>
      <dsp:spPr>
        <a:xfrm>
          <a:off x="2357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Prestatie</a:t>
          </a:r>
        </a:p>
      </dsp:txBody>
      <dsp:txXfrm>
        <a:off x="3169919" y="2600960"/>
        <a:ext cx="1828800" cy="894080"/>
      </dsp:txXfrm>
    </dsp:sp>
    <dsp:sp modelId="{92E87DF8-6C98-4A95-A506-D43C3CB878E9}">
      <dsp:nvSpPr>
        <dsp:cNvPr id="0" name=""/>
        <dsp:cNvSpPr/>
      </dsp:nvSpPr>
      <dsp:spPr>
        <a:xfrm>
          <a:off x="2286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0" kern="1200" dirty="0">
              <a:solidFill>
                <a:srgbClr val="FF0000"/>
              </a:solidFill>
            </a:rPr>
            <a:t>Passie</a:t>
          </a:r>
        </a:p>
      </dsp:txBody>
      <dsp:txXfrm>
        <a:off x="2682239" y="987551"/>
        <a:ext cx="1219200" cy="1016000"/>
      </dsp:txXfrm>
    </dsp:sp>
    <dsp:sp modelId="{284C79D1-F451-486A-8A4A-4959459A631D}">
      <dsp:nvSpPr>
        <dsp:cNvPr id="0" name=""/>
        <dsp:cNvSpPr/>
      </dsp:nvSpPr>
      <dsp:spPr>
        <a:xfrm>
          <a:off x="2216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8E4F7-7A9D-47EE-AC91-BA0950B69FFB}">
      <dsp:nvSpPr>
        <dsp:cNvPr id="0" name=""/>
        <dsp:cNvSpPr/>
      </dsp:nvSpPr>
      <dsp:spPr>
        <a:xfrm>
          <a:off x="2145791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FBEE6-FE17-4E62-8E1B-DCC6688124A6}">
      <dsp:nvSpPr>
        <dsp:cNvPr id="0" name=""/>
        <dsp:cNvSpPr/>
      </dsp:nvSpPr>
      <dsp:spPr>
        <a:xfrm>
          <a:off x="2075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F84FA-C5C3-4700-AD5D-F05AF80A0E9D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0C224-E94B-4FFA-A0BF-7DD7A6B6B38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44EA-3B68-A240-99C2-B32C7112920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885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E61D-FB78-B948-94A9-67C3925D08D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12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DBBD-423A-F84F-8C1E-CB394F1FB3E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309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BA32-61C4-6348-B441-F4A94D4E6D4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9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2369-D4D2-714A-8C58-5E214F3FFC2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848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9D90-469E-FF4F-A679-A0BC47270D3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571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BA2A-4BF5-CC48-A353-A6468709416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71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3712-6184-3149-AD37-9846B6C72F2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0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0883-B4E1-D245-AB5E-65BE2574533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2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DA66-4C92-2447-84DD-F7FD05649A1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77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D013-7197-764B-8439-95EA43E8F39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2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DD88-5D17-9848-BFBC-171A34B0991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1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733277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1" y="3025560"/>
            <a:ext cx="10270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Welkom op de Algemene Ledenvergadering</a:t>
            </a:r>
          </a:p>
          <a:p>
            <a:r>
              <a:rPr lang="nl-NL" sz="4000" dirty="0">
                <a:solidFill>
                  <a:srgbClr val="4F81BD"/>
                </a:solidFill>
              </a:rPr>
              <a:t>				2017-2018 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907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6866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ONDO start seizoen 2018-2019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99486" y="671577"/>
            <a:ext cx="9190811" cy="52188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nl-NL" b="1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41 teams bij aanvang, inmiddels 44 teams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Nu al </a:t>
            </a:r>
            <a:r>
              <a:rPr lang="nl-NL" sz="2400" b="1" dirty="0">
                <a:solidFill>
                  <a:prstClr val="black"/>
                </a:solidFill>
              </a:rPr>
              <a:t>9</a:t>
            </a:r>
            <a:r>
              <a:rPr lang="nl-NL" sz="2400" dirty="0">
                <a:solidFill>
                  <a:prstClr val="black"/>
                </a:solidFill>
              </a:rPr>
              <a:t> kampioenen (en meer op komst…)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</a:t>
            </a:r>
            <a:r>
              <a:rPr lang="nl-NL" sz="2400" dirty="0" err="1">
                <a:solidFill>
                  <a:prstClr val="black"/>
                </a:solidFill>
              </a:rPr>
              <a:t>Clinics</a:t>
            </a:r>
            <a:r>
              <a:rPr lang="nl-NL" sz="2400" dirty="0">
                <a:solidFill>
                  <a:prstClr val="black"/>
                </a:solidFill>
              </a:rPr>
              <a:t> en thema-avonden voor zowel trainers als spelers gepland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Nieuwe hoofdtrainer Marcel </a:t>
            </a:r>
            <a:r>
              <a:rPr lang="nl-NL" sz="2400" dirty="0" err="1">
                <a:solidFill>
                  <a:prstClr val="black"/>
                </a:solidFill>
              </a:rPr>
              <a:t>le</a:t>
            </a:r>
            <a:r>
              <a:rPr lang="nl-NL" sz="2400" dirty="0">
                <a:solidFill>
                  <a:prstClr val="black"/>
                </a:solidFill>
              </a:rPr>
              <a:t> Pair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 Alle teams hebben (wederom) een vaste trainer/coach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Specialiteitentrainer Hugo van den Berg voor de jeugd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Rooster bardiensten op andere wijze ingevuld</a:t>
            </a:r>
          </a:p>
          <a:p>
            <a:r>
              <a:rPr lang="nl-NL" sz="2400" dirty="0">
                <a:solidFill>
                  <a:prstClr val="black"/>
                </a:solidFill>
              </a:rPr>
              <a:t>		</a:t>
            </a:r>
            <a:endParaRPr lang="nl-NL" sz="2400" i="1" dirty="0">
              <a:solidFill>
                <a:prstClr val="black"/>
              </a:solidFill>
            </a:endParaRPr>
          </a:p>
          <a:p>
            <a:r>
              <a:rPr lang="nl-NL" sz="2400" i="1" dirty="0">
                <a:solidFill>
                  <a:prstClr val="black"/>
                </a:solidFill>
              </a:rPr>
              <a:t>		</a:t>
            </a:r>
            <a:endParaRPr lang="nl-NL" sz="2400" dirty="0">
              <a:solidFill>
                <a:prstClr val="black"/>
              </a:solidFill>
            </a:endParaRPr>
          </a:p>
          <a:p>
            <a:endParaRPr lang="nl-NL" i="1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342900" indent="-342900"/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9" name="Afbeelding 18" descr="very g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938" y="3804044"/>
            <a:ext cx="716350" cy="556225"/>
          </a:xfrm>
          <a:prstGeom prst="rect">
            <a:avLst/>
          </a:prstGeom>
        </p:spPr>
      </p:pic>
      <p:pic>
        <p:nvPicPr>
          <p:cNvPr id="20" name="Afbeelding 19" descr="smiley goof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20" y="889764"/>
            <a:ext cx="558824" cy="558824"/>
          </a:xfrm>
          <a:prstGeom prst="rect">
            <a:avLst/>
          </a:prstGeom>
        </p:spPr>
      </p:pic>
      <p:pic>
        <p:nvPicPr>
          <p:cNvPr id="26" name="Afbeelding 25" descr="prij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681" y="1528798"/>
            <a:ext cx="672142" cy="672142"/>
          </a:xfrm>
          <a:prstGeom prst="rect">
            <a:avLst/>
          </a:prstGeom>
        </p:spPr>
      </p:pic>
      <p:pic>
        <p:nvPicPr>
          <p:cNvPr id="27" name="Afbeelding 26" descr="Marc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0967" y="2989743"/>
            <a:ext cx="543797" cy="678490"/>
          </a:xfrm>
          <a:prstGeom prst="rect">
            <a:avLst/>
          </a:prstGeom>
        </p:spPr>
      </p:pic>
      <p:pic>
        <p:nvPicPr>
          <p:cNvPr id="28" name="Afbeelding 27" descr="Hu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368" y="4428871"/>
            <a:ext cx="620821" cy="674755"/>
          </a:xfrm>
          <a:prstGeom prst="rect">
            <a:avLst/>
          </a:prstGeom>
        </p:spPr>
      </p:pic>
      <p:pic>
        <p:nvPicPr>
          <p:cNvPr id="29" name="Afbeelding 28" descr="smiley o 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06956" y="5964866"/>
            <a:ext cx="580784" cy="580784"/>
          </a:xfrm>
          <a:prstGeom prst="rect">
            <a:avLst/>
          </a:prstGeom>
        </p:spPr>
      </p:pic>
      <p:pic>
        <p:nvPicPr>
          <p:cNvPr id="30" name="Afbeelding 29" descr="coffee faces-emoj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6637" y="5250711"/>
            <a:ext cx="655084" cy="655084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914400" y="6028660"/>
            <a:ext cx="921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		Financiële en sportieve sancties rompregeling</a:t>
            </a:r>
            <a:endParaRPr lang="nl-NL" sz="2400" dirty="0"/>
          </a:p>
        </p:txBody>
      </p:sp>
      <p:pic>
        <p:nvPicPr>
          <p:cNvPr id="32" name="Afbeelding 31" descr="LifeCoac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162" y="2254102"/>
            <a:ext cx="636623" cy="6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4522E-6 2.96296E-6 L -0.00091 -0.118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4340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/>
            <a:r>
              <a:rPr lang="nl-NL" sz="4000" dirty="0">
                <a:solidFill>
                  <a:srgbClr val="4F81BD"/>
                </a:solidFill>
              </a:rPr>
              <a:t>Rompregeling KNKV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35691" y="1309531"/>
            <a:ext cx="10636839" cy="16356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nl-NL" sz="2400" i="1" dirty="0"/>
              <a:t>Bij iedere wedstrijd zijn er naast spelers, speelsters en materiaal ook scheidsrechters</a:t>
            </a:r>
          </a:p>
          <a:p>
            <a:r>
              <a:rPr lang="nl-NL" sz="2400" i="1" dirty="0"/>
              <a:t>nodig. In het top- en wedstrijdkorfbal dient iedere wedstrijd te worden geleid door </a:t>
            </a:r>
          </a:p>
          <a:p>
            <a:r>
              <a:rPr lang="nl-NL" sz="2400" i="1" dirty="0"/>
              <a:t>een </a:t>
            </a:r>
            <a:r>
              <a:rPr lang="nl-NL" sz="2400" i="1" dirty="0" err="1"/>
              <a:t>KNKV-scheidsrechter</a:t>
            </a:r>
            <a:r>
              <a:rPr lang="nl-NL" sz="2400" i="1" dirty="0"/>
              <a:t>. Deze wordt geleverd door de verenigingen, waarbij geldt</a:t>
            </a:r>
          </a:p>
          <a:p>
            <a:r>
              <a:rPr lang="nl-NL" sz="2400" i="1" dirty="0">
                <a:solidFill>
                  <a:prstClr val="black"/>
                </a:solidFill>
              </a:rPr>
              <a:t>dat een scheidsrechter geen wedstrijden van zijn eigen vereniging mag fluiten.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/>
          </p:cNvSpPr>
          <p:nvPr/>
        </p:nvSpPr>
        <p:spPr>
          <a:xfrm>
            <a:off x="828603" y="3109978"/>
            <a:ext cx="10636839" cy="16853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Bonus/Malus regeling:</a:t>
            </a:r>
          </a:p>
          <a:p>
            <a:r>
              <a:rPr lang="nl-NL" sz="2800" dirty="0">
                <a:solidFill>
                  <a:prstClr val="black"/>
                </a:solidFill>
              </a:rPr>
              <a:t>+</a:t>
            </a:r>
            <a:r>
              <a:rPr lang="nl-NL" sz="2400" dirty="0">
                <a:solidFill>
                  <a:prstClr val="black"/>
                </a:solidFill>
              </a:rPr>
              <a:t>  Doet een vereniging </a:t>
            </a:r>
            <a:r>
              <a:rPr lang="nl-NL" sz="2400" b="1" dirty="0">
                <a:solidFill>
                  <a:srgbClr val="00B050"/>
                </a:solidFill>
              </a:rPr>
              <a:t>meer</a:t>
            </a:r>
            <a:r>
              <a:rPr lang="nl-NL" sz="2400" dirty="0">
                <a:solidFill>
                  <a:prstClr val="black"/>
                </a:solidFill>
              </a:rPr>
              <a:t> dan zou moeten, dan </a:t>
            </a:r>
            <a:r>
              <a:rPr lang="nl-NL" sz="2400" b="1" dirty="0">
                <a:solidFill>
                  <a:srgbClr val="00B050"/>
                </a:solidFill>
              </a:rPr>
              <a:t>krijgt</a:t>
            </a:r>
            <a:r>
              <a:rPr lang="nl-NL" sz="2400" dirty="0">
                <a:solidFill>
                  <a:prstClr val="black"/>
                </a:solidFill>
              </a:rPr>
              <a:t> deze geld van de bond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prstClr val="black"/>
                </a:solidFill>
              </a:rPr>
              <a:t>   Doet een vereniging </a:t>
            </a:r>
            <a:r>
              <a:rPr lang="nl-NL" sz="2400" b="1" dirty="0">
                <a:solidFill>
                  <a:srgbClr val="C00000"/>
                </a:solidFill>
              </a:rPr>
              <a:t>minder</a:t>
            </a:r>
            <a:r>
              <a:rPr lang="nl-NL" sz="2400" dirty="0">
                <a:solidFill>
                  <a:prstClr val="black"/>
                </a:solidFill>
              </a:rPr>
              <a:t> dan zou moeten, dan </a:t>
            </a:r>
            <a:r>
              <a:rPr lang="nl-NL" sz="2400" b="1" dirty="0">
                <a:solidFill>
                  <a:srgbClr val="C00000"/>
                </a:solidFill>
              </a:rPr>
              <a:t>betaalt</a:t>
            </a:r>
            <a:r>
              <a:rPr lang="nl-NL" sz="2400" dirty="0">
                <a:solidFill>
                  <a:prstClr val="black"/>
                </a:solidFill>
              </a:rPr>
              <a:t> deze geld aan de bond</a:t>
            </a:r>
          </a:p>
          <a:p>
            <a:r>
              <a:rPr lang="nl-NL" sz="2400" dirty="0">
                <a:solidFill>
                  <a:prstClr val="black"/>
                </a:solidFill>
              </a:rPr>
              <a:t>---   Onder een vastgestelde grens krijgen wedstrijdteams </a:t>
            </a:r>
            <a:r>
              <a:rPr lang="nl-NL" sz="2400" b="1" dirty="0">
                <a:solidFill>
                  <a:srgbClr val="C00000"/>
                </a:solidFill>
              </a:rPr>
              <a:t>punten in mindering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/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/>
          </p:cNvSpPr>
          <p:nvPr/>
        </p:nvSpPr>
        <p:spPr>
          <a:xfrm>
            <a:off x="885308" y="5080546"/>
            <a:ext cx="10636839" cy="17774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nl-NL" sz="2400" dirty="0"/>
              <a:t>Wat leidt tot malusbedrag en evt. punten in mindering: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/>
              <a:t>Geen spelregelbewijs in wedstrijdsport vanaf 14 jaar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/>
              <a:t>Te weinig scheidsrechters/beoordelaars/waarnemers in de wedstrijdsport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795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/>
            <a:r>
              <a:rPr lang="nl-NL" sz="4000" dirty="0">
                <a:solidFill>
                  <a:srgbClr val="4F81BD"/>
                </a:solidFill>
              </a:rPr>
              <a:t>Rompregeling KNKV : Spelregelbewijs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46324" y="916126"/>
            <a:ext cx="10243434" cy="350701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Spelregelbewijs wordt gefaseerd ingevoerd: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Speler zonder spelregelbewijs wordt seizoen 2018/2019 nog gedoogd door de KNKV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9CBB73E-35CE-4B03-90EA-BED7E4A0D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261" t="47922" r="40978" b="27332"/>
          <a:stretch/>
        </p:blipFill>
        <p:spPr>
          <a:xfrm>
            <a:off x="2764464" y="1541721"/>
            <a:ext cx="2594101" cy="1738453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893135" y="4221125"/>
            <a:ext cx="1021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Vanaf volgend seizoen geldt: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  </a:t>
            </a:r>
            <a:r>
              <a:rPr lang="nl-NL" sz="2400" u="sng" dirty="0">
                <a:solidFill>
                  <a:prstClr val="black"/>
                </a:solidFill>
              </a:rPr>
              <a:t>Verplicht</a:t>
            </a:r>
            <a:r>
              <a:rPr lang="nl-NL" sz="2400" dirty="0">
                <a:solidFill>
                  <a:prstClr val="black"/>
                </a:solidFill>
              </a:rPr>
              <a:t> voor alle spelers vanaf 14 jaar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  Geen spelregelbewijs = boete voor de club (5 eenheden p.p.)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886046" y="5670697"/>
            <a:ext cx="1021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Dus : gezamenlijk </a:t>
            </a:r>
            <a:r>
              <a:rPr lang="nl-NL" sz="2400" dirty="0" err="1">
                <a:solidFill>
                  <a:prstClr val="black"/>
                </a:solidFill>
              </a:rPr>
              <a:t>Korfbalmasterz-toets</a:t>
            </a:r>
            <a:r>
              <a:rPr lang="nl-NL" sz="2400" dirty="0">
                <a:solidFill>
                  <a:prstClr val="black"/>
                </a:solidFill>
              </a:rPr>
              <a:t> halen!</a:t>
            </a:r>
          </a:p>
        </p:txBody>
      </p:sp>
      <p:pic>
        <p:nvPicPr>
          <p:cNvPr id="18" name="Afbeelding 17" descr="gradu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6552" y="4912241"/>
            <a:ext cx="1776538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antalwedstrij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005" y="1657048"/>
            <a:ext cx="7088257" cy="14582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479396" y="756642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692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Rompregeling KNKV - Arbitrage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0"/>
            <a:ext cx="9949612" cy="44484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r>
              <a:rPr lang="nl-NL" sz="2400" dirty="0">
                <a:solidFill>
                  <a:prstClr val="black"/>
                </a:solidFill>
              </a:rPr>
              <a:t>Het aantal wedstrijden dat meetelt per vereniging is afhankelijk van het niveau:</a:t>
            </a: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786272" y="2349797"/>
            <a:ext cx="7506586" cy="287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839971" y="3413051"/>
            <a:ext cx="9803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ONDO moet per seizoen voor ca. </a:t>
            </a:r>
            <a:r>
              <a:rPr lang="nl-NL" sz="2400" b="1" dirty="0">
                <a:solidFill>
                  <a:prstClr val="black"/>
                </a:solidFill>
              </a:rPr>
              <a:t>130</a:t>
            </a:r>
            <a:r>
              <a:rPr lang="nl-NL" sz="2400" dirty="0">
                <a:solidFill>
                  <a:prstClr val="black"/>
                </a:solidFill>
              </a:rPr>
              <a:t> wedstrijden buiten de deur zorgen voor een scheidsrechter, beoordelaar of waarnemer.</a:t>
            </a:r>
            <a:endParaRPr lang="nl-NL" dirty="0"/>
          </a:p>
          <a:p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857694" y="4402179"/>
            <a:ext cx="1003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In het seizoen 2017/2018 is dit voor </a:t>
            </a:r>
            <a:r>
              <a:rPr lang="nl-NL" sz="2400" b="1" dirty="0">
                <a:solidFill>
                  <a:prstClr val="black"/>
                </a:solidFill>
              </a:rPr>
              <a:t>86</a:t>
            </a:r>
            <a:r>
              <a:rPr lang="nl-NL" sz="2400" dirty="0">
                <a:solidFill>
                  <a:prstClr val="black"/>
                </a:solidFill>
              </a:rPr>
              <a:t> wedstrijden gelukt.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Gevolg: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  Boete van € 1370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  Punten in mindering voor ONDO 2 en 3 (op het veld)</a:t>
            </a:r>
          </a:p>
        </p:txBody>
      </p:sp>
    </p:spTree>
    <p:extLst>
      <p:ext uri="{BB962C8B-B14F-4D97-AF65-F5344CB8AC3E}">
        <p14:creationId xmlns:p14="http://schemas.microsoft.com/office/powerpoint/2010/main" val="1679312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479396" y="756642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2125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Arbitrage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1"/>
            <a:ext cx="9949612" cy="4661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r>
              <a:rPr lang="nl-NL" sz="2400" dirty="0">
                <a:solidFill>
                  <a:prstClr val="black"/>
                </a:solidFill>
              </a:rPr>
              <a:t>Het probleem van ONDO:</a:t>
            </a: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125971" y="3636334"/>
            <a:ext cx="980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400" dirty="0">
                <a:solidFill>
                  <a:prstClr val="black"/>
                </a:solidFill>
              </a:rPr>
              <a:t>De oplossing voor ONDO: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935665" y="1531077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prstClr val="black"/>
                </a:solidFill>
              </a:rPr>
              <a:t>Hebben we door hoe belangrijk het leveren van scheidsrechters is?</a:t>
            </a:r>
            <a:endParaRPr lang="nl-NL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946297" y="1924492"/>
            <a:ext cx="964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nl-NL" sz="2400" dirty="0">
                <a:solidFill>
                  <a:prstClr val="black"/>
                </a:solidFill>
              </a:rPr>
              <a:t>Te weinig gecertificeerde scheidsrechters</a:t>
            </a:r>
            <a:endParaRPr lang="nl-NL" sz="2400" dirty="0"/>
          </a:p>
          <a:p>
            <a:pPr marL="457200" indent="-457200"/>
            <a:r>
              <a:rPr lang="nl-NL" sz="2400" dirty="0">
                <a:solidFill>
                  <a:prstClr val="black"/>
                </a:solidFill>
              </a:rPr>
              <a:t>  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956931" y="2349795"/>
            <a:ext cx="925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nl-NL" sz="2400" dirty="0"/>
              <a:t>3. 	</a:t>
            </a:r>
            <a:r>
              <a:rPr lang="nl-NL" sz="2400" dirty="0">
                <a:solidFill>
                  <a:prstClr val="black"/>
                </a:solidFill>
              </a:rPr>
              <a:t>De scheidsrechters die we hebben zijn veelal ook actief als speler / </a:t>
            </a:r>
          </a:p>
          <a:p>
            <a:pPr marL="914400" lvl="1" indent="-457200"/>
            <a:r>
              <a:rPr lang="nl-NL" sz="2400" dirty="0">
                <a:solidFill>
                  <a:prstClr val="black"/>
                </a:solidFill>
              </a:rPr>
              <a:t>coach / commissielid / ouder en zijn dus al “bezet” op zaterdag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062176" y="4869711"/>
            <a:ext cx="8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400" dirty="0"/>
              <a:t>2.	  Meer scheidsrechters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062177" y="5305647"/>
            <a:ext cx="945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nl-NL" sz="2400" dirty="0"/>
              <a:t>3.	</a:t>
            </a:r>
            <a:r>
              <a:rPr lang="nl-NL" sz="2400" dirty="0" err="1"/>
              <a:t>Gecerticifeerde</a:t>
            </a:r>
            <a:r>
              <a:rPr lang="nl-NL" sz="2400" dirty="0"/>
              <a:t> scheidsrechters minder activiteiten voor</a:t>
            </a:r>
          </a:p>
          <a:p>
            <a:pPr marL="457200" indent="-457200"/>
            <a:r>
              <a:rPr lang="nl-NL" sz="2400" dirty="0"/>
              <a:t> 	de vereniging laten doen zodat zij “vrij” zijn op zaterdag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083443" y="4072271"/>
            <a:ext cx="926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nl-NL" sz="2400" dirty="0"/>
              <a:t>1.	Verandering van </a:t>
            </a:r>
            <a:r>
              <a:rPr lang="nl-NL" sz="2400" dirty="0" err="1"/>
              <a:t>mindset</a:t>
            </a:r>
            <a:r>
              <a:rPr lang="nl-NL" sz="2400" dirty="0"/>
              <a:t>; het belang en de rol van </a:t>
            </a:r>
          </a:p>
          <a:p>
            <a:pPr marL="457200" indent="-457200"/>
            <a:r>
              <a:rPr lang="nl-NL" sz="2400" dirty="0"/>
              <a:t>	de scheidsrechter benadrukken binnen de vereniging</a:t>
            </a:r>
            <a:endParaRPr lang="nl-NL" dirty="0"/>
          </a:p>
        </p:txBody>
      </p:sp>
      <p:pic>
        <p:nvPicPr>
          <p:cNvPr id="17" name="Afbeelding 16" descr="wonder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9193" y="1998921"/>
            <a:ext cx="1222194" cy="1197602"/>
          </a:xfrm>
          <a:prstGeom prst="rect">
            <a:avLst/>
          </a:prstGeom>
        </p:spPr>
      </p:pic>
      <p:pic>
        <p:nvPicPr>
          <p:cNvPr id="19" name="Afbeelding 18" descr="suspicious-smil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481" y="5390707"/>
            <a:ext cx="1046864" cy="10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1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479396" y="756642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6803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Arbitrage – </a:t>
            </a:r>
            <a:r>
              <a:rPr lang="nl-NL" sz="4000" dirty="0" err="1">
                <a:solidFill>
                  <a:srgbClr val="4F81BD"/>
                </a:solidFill>
              </a:rPr>
              <a:t>mindset</a:t>
            </a:r>
            <a:r>
              <a:rPr lang="nl-NL" sz="4000" dirty="0">
                <a:solidFill>
                  <a:srgbClr val="4F81BD"/>
                </a:solidFill>
              </a:rPr>
              <a:t> veranderen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1"/>
            <a:ext cx="9949612" cy="4661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/>
            <a:r>
              <a:rPr lang="nl-NL" sz="2400" dirty="0"/>
              <a:t>Het belang van de scheidsrechter benadrukken binnen de vereniging</a:t>
            </a: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382232" y="1722463"/>
            <a:ext cx="8048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 err="1">
                <a:solidFill>
                  <a:prstClr val="black"/>
                </a:solidFill>
              </a:rPr>
              <a:t>Pro-actieve</a:t>
            </a:r>
            <a:r>
              <a:rPr lang="nl-NL" sz="2400" dirty="0">
                <a:solidFill>
                  <a:prstClr val="black"/>
                </a:solidFill>
              </a:rPr>
              <a:t> rol van scheidsrechterscommissie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 err="1">
                <a:solidFill>
                  <a:prstClr val="black"/>
                </a:solidFill>
              </a:rPr>
              <a:t>Pro-actieve</a:t>
            </a:r>
            <a:r>
              <a:rPr lang="nl-NL" sz="2400" dirty="0">
                <a:solidFill>
                  <a:prstClr val="black"/>
                </a:solidFill>
              </a:rPr>
              <a:t> rol van spelers die ONDO wedstrijden </a:t>
            </a:r>
            <a:r>
              <a:rPr lang="nl-NL" sz="2400" strike="sngStrike" dirty="0">
                <a:solidFill>
                  <a:prstClr val="black"/>
                </a:solidFill>
              </a:rPr>
              <a:t>moeten</a:t>
            </a:r>
            <a:r>
              <a:rPr lang="nl-NL" sz="2400" dirty="0">
                <a:solidFill>
                  <a:prstClr val="black"/>
                </a:solidFill>
              </a:rPr>
              <a:t> mogen fluiten</a:t>
            </a:r>
          </a:p>
          <a:p>
            <a:pPr marL="914400" lvl="1" indent="-457200">
              <a:buClr>
                <a:srgbClr val="0070C0"/>
              </a:buClr>
              <a:buFont typeface="Courier New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Geef door wie welke wedstrijd fluit</a:t>
            </a:r>
          </a:p>
          <a:p>
            <a:pPr marL="914400" lvl="1" indent="-457200">
              <a:buClr>
                <a:srgbClr val="0070C0"/>
              </a:buClr>
              <a:buFont typeface="Courier New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Regel vervanging als je </a:t>
            </a:r>
            <a:r>
              <a:rPr lang="nl-NL" sz="2400" b="1" dirty="0">
                <a:solidFill>
                  <a:prstClr val="black"/>
                </a:solidFill>
              </a:rPr>
              <a:t>echt</a:t>
            </a:r>
            <a:r>
              <a:rPr lang="nl-NL" sz="2400" dirty="0">
                <a:solidFill>
                  <a:prstClr val="black"/>
                </a:solidFill>
              </a:rPr>
              <a:t> niet kunt</a:t>
            </a:r>
          </a:p>
          <a:p>
            <a:pPr marL="914400" lvl="1" indent="-457200">
              <a:buClr>
                <a:srgbClr val="0070C0"/>
              </a:buClr>
              <a:buFont typeface="Courier New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Communiceer met commissie en coach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Gecertificeerde scheidsrechters:</a:t>
            </a:r>
          </a:p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	</a:t>
            </a:r>
            <a:r>
              <a:rPr lang="nl-NL" sz="2400" i="1" dirty="0">
                <a:solidFill>
                  <a:prstClr val="black"/>
                </a:solidFill>
              </a:rPr>
              <a:t>“Ik word nooit gevraagd voor wedstrijden buitenshuis”</a:t>
            </a:r>
          </a:p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	</a:t>
            </a:r>
          </a:p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	Bied je aan!</a:t>
            </a:r>
            <a:endParaRPr lang="nl-NL" dirty="0"/>
          </a:p>
        </p:txBody>
      </p:sp>
      <p:pic>
        <p:nvPicPr>
          <p:cNvPr id="19" name="Afbeelding 18" descr="referee-animated-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8716" y="3231854"/>
            <a:ext cx="1838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8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479396" y="756642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7054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Arbitrage – meer scheidsrechters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1"/>
            <a:ext cx="9949612" cy="4661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r>
              <a:rPr lang="nl-NL" sz="2400" dirty="0">
                <a:solidFill>
                  <a:prstClr val="black"/>
                </a:solidFill>
              </a:rPr>
              <a:t>Hoe komen we aan meer scheidsrechters?</a:t>
            </a: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371599" y="1850054"/>
            <a:ext cx="8048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Intern: meer scheidsrechters opleiden</a:t>
            </a:r>
          </a:p>
          <a:p>
            <a:pPr marL="457200" indent="-457200"/>
            <a:r>
              <a:rPr lang="nl-NL" sz="2400" dirty="0">
                <a:solidFill>
                  <a:prstClr val="black"/>
                </a:solidFill>
              </a:rPr>
              <a:t>	</a:t>
            </a:r>
            <a:r>
              <a:rPr lang="nl-NL" sz="2400" i="1" dirty="0">
                <a:solidFill>
                  <a:prstClr val="black"/>
                </a:solidFill>
              </a:rPr>
              <a:t>ONDO betaalt alle kosten</a:t>
            </a:r>
          </a:p>
          <a:p>
            <a:pPr marL="457200" indent="-457200"/>
            <a:endParaRPr lang="nl-NL" sz="2400" i="1" dirty="0">
              <a:solidFill>
                <a:prstClr val="black"/>
              </a:solidFill>
            </a:endParaRPr>
          </a:p>
          <a:p>
            <a:pPr marL="457200" indent="-457200"/>
            <a:r>
              <a:rPr lang="nl-NL" sz="2400" i="1" dirty="0">
                <a:solidFill>
                  <a:prstClr val="black"/>
                </a:solidFill>
              </a:rPr>
              <a:t>	</a:t>
            </a:r>
            <a:r>
              <a:rPr lang="nl-NL" sz="2400" dirty="0">
                <a:solidFill>
                  <a:prstClr val="black"/>
                </a:solidFill>
              </a:rPr>
              <a:t>Meer kennis van de regels door behalen spelregelbewijs</a:t>
            </a:r>
          </a:p>
          <a:p>
            <a:pPr marL="457200" indent="-457200"/>
            <a:r>
              <a:rPr lang="nl-NL" sz="2400" dirty="0">
                <a:solidFill>
                  <a:prstClr val="black"/>
                </a:solidFill>
              </a:rPr>
              <a:t>	Koppelen aan cursus</a:t>
            </a:r>
          </a:p>
          <a:p>
            <a:pPr marL="457200" indent="-457200"/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Extern: scheidsrechters van andere verenigingen “kopen”</a:t>
            </a:r>
          </a:p>
          <a:p>
            <a:pPr marL="457200" indent="-457200">
              <a:buAutoNum type="arabicPeriod" startAt="2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/>
            <a:r>
              <a:rPr lang="nl-NL" sz="2400" dirty="0">
                <a:solidFill>
                  <a:prstClr val="black"/>
                </a:solidFill>
              </a:rPr>
              <a:t>	Als een scheidsrechter van een andere vereniging genoeg heeft gefloten, kan deze namens ONDO wedstrijden fluiten </a:t>
            </a:r>
            <a:r>
              <a:rPr lang="nl-NL" sz="2400" i="1" dirty="0">
                <a:solidFill>
                  <a:prstClr val="black"/>
                </a:solidFill>
              </a:rPr>
              <a:t>(tegen betaling)</a:t>
            </a:r>
          </a:p>
          <a:p>
            <a:pPr marL="457200" indent="-457200"/>
            <a:r>
              <a:rPr lang="nl-NL" sz="2400" dirty="0">
                <a:solidFill>
                  <a:prstClr val="black"/>
                </a:solidFill>
              </a:rPr>
              <a:t>	Vorig jaar succesvol in de zaal</a:t>
            </a:r>
            <a:endParaRPr lang="nl-NL" dirty="0"/>
          </a:p>
        </p:txBody>
      </p:sp>
      <p:pic>
        <p:nvPicPr>
          <p:cNvPr id="19" name="Afbeelding 18" descr="referee-animated-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8716" y="3231854"/>
            <a:ext cx="1838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703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Arbitrage – wie hebben we nog?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1"/>
            <a:ext cx="9949612" cy="4661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r>
              <a:rPr lang="nl-NL" sz="2400" dirty="0">
                <a:solidFill>
                  <a:prstClr val="black"/>
                </a:solidFill>
              </a:rPr>
              <a:t>Beter benutten van de scheidsrechters die we al in huis hebben</a:t>
            </a: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371599" y="1690565"/>
            <a:ext cx="804884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Actief op zoek naar “vergeten” scheidsrechters</a:t>
            </a:r>
          </a:p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	Vroeger wel gefloten voor ONDO, waarom nu niet meer?</a:t>
            </a:r>
          </a:p>
          <a:p>
            <a:pPr marL="457200" indent="-457200">
              <a:buClr>
                <a:srgbClr val="0070C0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Gecertificeerd = buitenshuis fluiten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Geen gecertificeerde scheidsrechters meer op breedtesport?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Moet wedstrijden fluiten verplicht worden?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i="1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Wordt fluiten aantrekkelijker door vergoeding?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nl-NL" sz="2400" dirty="0">
                <a:solidFill>
                  <a:prstClr val="black"/>
                </a:solidFill>
              </a:rPr>
              <a:t>Afweging coach of scheidsrechter?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dirty="0"/>
          </a:p>
        </p:txBody>
      </p:sp>
      <p:pic>
        <p:nvPicPr>
          <p:cNvPr id="19" name="Afbeelding 18" descr="referee-animated-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8716" y="3231854"/>
            <a:ext cx="1838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479396" y="756642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5902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Arbitrage – to </a:t>
            </a:r>
            <a:r>
              <a:rPr lang="nl-NL" sz="4000" dirty="0" err="1">
                <a:solidFill>
                  <a:srgbClr val="4F81BD"/>
                </a:solidFill>
              </a:rPr>
              <a:t>be</a:t>
            </a:r>
            <a:r>
              <a:rPr lang="nl-NL" sz="4000" dirty="0">
                <a:solidFill>
                  <a:srgbClr val="4F81BD"/>
                </a:solidFill>
              </a:rPr>
              <a:t> </a:t>
            </a:r>
            <a:r>
              <a:rPr lang="nl-NL" sz="4000" dirty="0" err="1">
                <a:solidFill>
                  <a:srgbClr val="4F81BD"/>
                </a:solidFill>
              </a:rPr>
              <a:t>continued</a:t>
            </a:r>
            <a:endParaRPr lang="nl-NL" sz="4000" dirty="0">
              <a:solidFill>
                <a:srgbClr val="4F81BD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25059" y="1054351"/>
            <a:ext cx="9949612" cy="4661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  <a:p>
            <a:pPr marL="342900" indent="-342900"/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052083" y="1818157"/>
            <a:ext cx="8048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Terugkeer Marco </a:t>
            </a:r>
            <a:r>
              <a:rPr lang="nl-NL" sz="2400" dirty="0" err="1">
                <a:solidFill>
                  <a:prstClr val="black"/>
                </a:solidFill>
              </a:rPr>
              <a:t>Brant</a:t>
            </a:r>
            <a:r>
              <a:rPr lang="nl-NL" sz="2400" dirty="0">
                <a:solidFill>
                  <a:prstClr val="black"/>
                </a:solidFill>
              </a:rPr>
              <a:t> als beoordelaar </a:t>
            </a:r>
          </a:p>
          <a:p>
            <a:pPr marL="457200" indent="-457200">
              <a:buClr>
                <a:srgbClr val="0070C0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</a:pPr>
            <a:r>
              <a:rPr lang="nl-NL" sz="2400" dirty="0">
                <a:solidFill>
                  <a:prstClr val="black"/>
                </a:solidFill>
              </a:rPr>
              <a:t>De scheidsrechterscommissie komt binnenkort bij je langs…</a:t>
            </a:r>
          </a:p>
          <a:p>
            <a:pPr marL="457200" indent="-457200">
              <a:buClr>
                <a:srgbClr val="0070C0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nl-NL" dirty="0"/>
          </a:p>
        </p:txBody>
      </p:sp>
      <p:pic>
        <p:nvPicPr>
          <p:cNvPr id="12" name="Afbeelding 11" descr="marco bran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69" y="1710068"/>
            <a:ext cx="699977" cy="6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7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679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70" y="3122829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26D27A8-E52F-184F-AD79-9B3D40498608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507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1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9" name="Picture 6" descr="C:\Users\kosse\AppData\Local\Microsoft\Windows\Temporary Internet Files\Content.IE5\O1M6806G\MC9001988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0" y="2869766"/>
            <a:ext cx="1833327" cy="1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Opening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Vaststelling agenda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614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Agenda </a:t>
            </a: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43" y="965984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2133551-444D-084F-889C-EB67F78D999C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Verslag kascontrolecommissie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349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26" y="2888037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24225FB-5335-C04E-B5D8-63675C20D8B0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Toewijzing resultaat 2017/2018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333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26" y="2888037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2D09E37-AFFD-A54C-B3C6-6A5F765280BC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Vaststellen contributie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7230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1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496499" y="3161836"/>
            <a:ext cx="10011376" cy="2606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accent1"/>
                </a:solidFill>
              </a:rPr>
              <a:t>Contributie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Voor het seizoen 2018-2019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   </a:t>
            </a:r>
          </a:p>
          <a:p>
            <a:pPr marL="914400" lvl="1" indent="-457200">
              <a:buFont typeface="Arial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In de ALV van 2016-2017 vastgesteld is een jaarlijkse verhoging conform Prijsindex consumptie goederen met een minimum van 2% (Indien noodzakelijk)</a:t>
            </a:r>
          </a:p>
          <a:p>
            <a:pPr marL="914400" lvl="1" indent="-457200">
              <a:buFont typeface="Arial" charset="0"/>
              <a:buChar char="•"/>
            </a:pPr>
            <a:endParaRPr lang="nl-NL" sz="2400" dirty="0">
              <a:solidFill>
                <a:schemeClr val="accent1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nl-NL" sz="2800" b="1" dirty="0">
                <a:solidFill>
                  <a:schemeClr val="accent1"/>
                </a:solidFill>
              </a:rPr>
              <a:t>Verhoging van de contributie met 2%</a:t>
            </a:r>
          </a:p>
          <a:p>
            <a:pPr marL="457200" indent="-457200">
              <a:buFont typeface="Arial" charset="0"/>
              <a:buChar char="•"/>
            </a:pPr>
            <a:endParaRPr lang="nl-NL" sz="2800" dirty="0">
              <a:solidFill>
                <a:schemeClr val="accent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Seizoen 2018/2019 en verder:</a:t>
            </a:r>
          </a:p>
          <a:p>
            <a:pPr marL="914400" lvl="1" indent="-457200">
              <a:buFont typeface="Arial" charset="0"/>
              <a:buChar char="•"/>
            </a:pPr>
            <a:r>
              <a:rPr lang="nl-NL" sz="2800" b="1" dirty="0">
                <a:solidFill>
                  <a:schemeClr val="bg1"/>
                </a:solidFill>
              </a:rPr>
              <a:t>Elk seizoen de prijsindex (CPI) met een minimum van 2%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 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 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				</a:t>
            </a:r>
            <a:r>
              <a:rPr lang="nl-NL" sz="2800" dirty="0">
                <a:solidFill>
                  <a:schemeClr val="bg1"/>
                </a:solidFill>
              </a:rPr>
              <a:t>Indien noodzakelijk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 </a:t>
            </a:r>
          </a:p>
          <a:p>
            <a:endParaRPr lang="nl-NL" sz="2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2693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26" y="2888037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C6D631F-CDD0-564F-A3FB-EE9204FBE72A}"/>
              </a:ext>
            </a:extLst>
          </p:cNvPr>
          <p:cNvSpPr>
            <a:spLocks/>
          </p:cNvSpPr>
          <p:nvPr/>
        </p:nvSpPr>
        <p:spPr>
          <a:xfrm>
            <a:off x="651164" y="1053741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2168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7" descr="C:\Users\kosse\AppData\Local\Microsoft\Windows\Temporary Internet Files\Content.IE5\OIDI3QOU\MC900216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45" y="2695532"/>
            <a:ext cx="1823314" cy="13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175E818-DAD8-E749-BB90-2CF71127D2F2}"/>
              </a:ext>
            </a:extLst>
          </p:cNvPr>
          <p:cNvSpPr>
            <a:spLocks/>
          </p:cNvSpPr>
          <p:nvPr/>
        </p:nvSpPr>
        <p:spPr>
          <a:xfrm>
            <a:off x="1079427" y="1412875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Vaststellen jaarverslagen bestuur en commissies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265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790560" y="4480363"/>
            <a:ext cx="6229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  <a:latin typeface="Arial" charset="0"/>
              </a:rPr>
              <a:t>Bestuur:</a:t>
            </a:r>
            <a:endParaRPr lang="nl-NL" sz="2400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  <a:latin typeface="Arial" charset="0"/>
              </a:rPr>
              <a:t>Richard Lange		Aftredend en niet herkiesbaar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  <a:latin typeface="Arial" charset="0"/>
              </a:rPr>
              <a:t>Heiko de Ruiter		Verkiesbaar</a:t>
            </a:r>
          </a:p>
          <a:p>
            <a:r>
              <a:rPr lang="nl-NL" dirty="0">
                <a:solidFill>
                  <a:schemeClr val="accent1"/>
                </a:solidFill>
                <a:effectLst/>
                <a:latin typeface="Arial" charset="0"/>
              </a:rPr>
              <a:t>Rijk van Alfen		Aftredend en verkiesbaar voor 1 			jaar</a:t>
            </a:r>
            <a:endParaRPr lang="nl-NL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2" name="Picture 1" descr="C:\Users\kosse\AppData\Local\Microsoft\Windows\Temporary Internet Files\Content.IE5\MMS1EGXR\MC9003392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28" y="1358663"/>
            <a:ext cx="9070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osse\AppData\Local\Microsoft\Windows\Temporary Internet Files\Content.IE5\O1M6806G\MC9003392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28" y="2366775"/>
            <a:ext cx="9070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6ABE504-98E5-184A-8B4A-702D02C22D2A}"/>
              </a:ext>
            </a:extLst>
          </p:cNvPr>
          <p:cNvSpPr>
            <a:spLocks/>
          </p:cNvSpPr>
          <p:nvPr/>
        </p:nvSpPr>
        <p:spPr>
          <a:xfrm>
            <a:off x="651164" y="1412875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Verkiezingen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6700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kosse\AppData\Local\Microsoft\Windows\Temporary Internet Files\Content.IE5\OIDI3QOU\MC9003381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66" y="2885190"/>
            <a:ext cx="164683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CB0D2D-79E5-DE41-A10E-74B5381076D1}"/>
              </a:ext>
            </a:extLst>
          </p:cNvPr>
          <p:cNvSpPr>
            <a:spLocks/>
          </p:cNvSpPr>
          <p:nvPr/>
        </p:nvSpPr>
        <p:spPr>
          <a:xfrm>
            <a:off x="819219" y="1412875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Jubilarissen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0516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Jubilarissen 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>
            <a:spLocks/>
          </p:cNvSpPr>
          <p:nvPr/>
        </p:nvSpPr>
        <p:spPr>
          <a:xfrm>
            <a:off x="651164" y="1079384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7550282" y="1079384"/>
            <a:ext cx="3394720" cy="500446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5100" b="1" dirty="0">
                <a:solidFill>
                  <a:srgbClr val="1F497D"/>
                </a:solidFill>
              </a:rPr>
              <a:t>12 ½ </a:t>
            </a:r>
            <a:r>
              <a:rPr lang="en-US" sz="5100" b="1" dirty="0" err="1">
                <a:solidFill>
                  <a:srgbClr val="1F497D"/>
                </a:solidFill>
              </a:rPr>
              <a:t>Jaar</a:t>
            </a:r>
            <a:endParaRPr lang="en-US" sz="5100" b="1" dirty="0">
              <a:solidFill>
                <a:srgbClr val="1F497D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Hester Groenewegen (n.a)</a:t>
            </a:r>
          </a:p>
          <a:p>
            <a:r>
              <a:rPr lang="nl-NL" dirty="0">
                <a:solidFill>
                  <a:schemeClr val="tx2"/>
                </a:solidFill>
              </a:rPr>
              <a:t>Jelle Prins, </a:t>
            </a:r>
          </a:p>
          <a:p>
            <a:r>
              <a:rPr lang="nl-NL" dirty="0">
                <a:solidFill>
                  <a:schemeClr val="tx2"/>
                </a:solidFill>
              </a:rPr>
              <a:t>Melvin de Groot, </a:t>
            </a:r>
          </a:p>
          <a:p>
            <a:r>
              <a:rPr lang="nl-NL" dirty="0">
                <a:solidFill>
                  <a:schemeClr val="tx2"/>
                </a:solidFill>
              </a:rPr>
              <a:t>Carlos </a:t>
            </a:r>
            <a:r>
              <a:rPr lang="nl-NL" dirty="0" err="1">
                <a:solidFill>
                  <a:schemeClr val="tx2"/>
                </a:solidFill>
              </a:rPr>
              <a:t>Wesstein</a:t>
            </a:r>
            <a:r>
              <a:rPr lang="nl-NL" dirty="0">
                <a:solidFill>
                  <a:schemeClr val="tx2"/>
                </a:solidFill>
              </a:rPr>
              <a:t>, </a:t>
            </a:r>
          </a:p>
          <a:p>
            <a:r>
              <a:rPr lang="nl-NL" dirty="0">
                <a:solidFill>
                  <a:schemeClr val="tx2"/>
                </a:solidFill>
              </a:rPr>
              <a:t>Sanne Voois, (n.a)</a:t>
            </a:r>
          </a:p>
          <a:p>
            <a:r>
              <a:rPr lang="nl-NL" dirty="0">
                <a:solidFill>
                  <a:schemeClr val="tx2"/>
                </a:solidFill>
              </a:rPr>
              <a:t>Luuk Voskamp, </a:t>
            </a:r>
          </a:p>
          <a:p>
            <a:r>
              <a:rPr lang="nl-NL" dirty="0">
                <a:solidFill>
                  <a:schemeClr val="tx2"/>
                </a:solidFill>
              </a:rPr>
              <a:t>Esmee van Dalen, (n.a)</a:t>
            </a:r>
          </a:p>
          <a:p>
            <a:r>
              <a:rPr lang="nl-NL" dirty="0">
                <a:solidFill>
                  <a:schemeClr val="tx2"/>
                </a:solidFill>
              </a:rPr>
              <a:t>Nico Boers, </a:t>
            </a:r>
          </a:p>
          <a:p>
            <a:r>
              <a:rPr lang="nl-NL" dirty="0">
                <a:solidFill>
                  <a:schemeClr val="tx2"/>
                </a:solidFill>
              </a:rPr>
              <a:t>Patrick de Haan, </a:t>
            </a:r>
          </a:p>
          <a:p>
            <a:r>
              <a:rPr lang="nl-NL" dirty="0" err="1">
                <a:solidFill>
                  <a:schemeClr val="tx2"/>
                </a:solidFill>
              </a:rPr>
              <a:t>Jord</a:t>
            </a:r>
            <a:r>
              <a:rPr lang="nl-NL" dirty="0">
                <a:solidFill>
                  <a:schemeClr val="tx2"/>
                </a:solidFill>
              </a:rPr>
              <a:t> Molhoek (n.a)</a:t>
            </a:r>
          </a:p>
          <a:p>
            <a:r>
              <a:rPr lang="nl-NL" dirty="0">
                <a:solidFill>
                  <a:schemeClr val="tx2"/>
                </a:solidFill>
              </a:rPr>
              <a:t>Eline </a:t>
            </a:r>
            <a:r>
              <a:rPr lang="nl-NL" dirty="0" err="1">
                <a:solidFill>
                  <a:schemeClr val="tx2"/>
                </a:solidFill>
              </a:rPr>
              <a:t>Kampert</a:t>
            </a:r>
            <a:r>
              <a:rPr lang="nl-NL" dirty="0">
                <a:solidFill>
                  <a:schemeClr val="tx2"/>
                </a:solidFill>
              </a:rPr>
              <a:t> (n.a)</a:t>
            </a:r>
          </a:p>
          <a:p>
            <a:r>
              <a:rPr lang="nl-NL" dirty="0">
                <a:solidFill>
                  <a:schemeClr val="tx2"/>
                </a:solidFill>
              </a:rPr>
              <a:t>Amy Pronk (n.a)</a:t>
            </a:r>
          </a:p>
          <a:p>
            <a:r>
              <a:rPr lang="nl-NL" dirty="0">
                <a:solidFill>
                  <a:schemeClr val="tx2"/>
                </a:solidFill>
              </a:rPr>
              <a:t>Sanne Warmerdam, </a:t>
            </a:r>
          </a:p>
          <a:p>
            <a:r>
              <a:rPr lang="nl-NL" dirty="0">
                <a:solidFill>
                  <a:schemeClr val="tx2"/>
                </a:solidFill>
              </a:rPr>
              <a:t>Alexander van Vugt, </a:t>
            </a:r>
          </a:p>
          <a:p>
            <a:r>
              <a:rPr lang="nl-NL" dirty="0" err="1">
                <a:solidFill>
                  <a:schemeClr val="tx2"/>
                </a:solidFill>
              </a:rPr>
              <a:t>Renee</a:t>
            </a:r>
            <a:r>
              <a:rPr lang="nl-NL" dirty="0">
                <a:solidFill>
                  <a:schemeClr val="tx2"/>
                </a:solidFill>
              </a:rPr>
              <a:t> Groenewegen, </a:t>
            </a:r>
          </a:p>
          <a:p>
            <a:r>
              <a:rPr lang="nl-NL" dirty="0">
                <a:solidFill>
                  <a:schemeClr val="tx2"/>
                </a:solidFill>
              </a:rPr>
              <a:t>Saskia Tamerus, (n.a)</a:t>
            </a:r>
          </a:p>
          <a:p>
            <a:r>
              <a:rPr lang="nl-NL" dirty="0">
                <a:solidFill>
                  <a:schemeClr val="tx2"/>
                </a:solidFill>
              </a:rPr>
              <a:t>Roos Vroonland, </a:t>
            </a:r>
          </a:p>
          <a:p>
            <a:r>
              <a:rPr lang="nl-NL" dirty="0">
                <a:solidFill>
                  <a:schemeClr val="tx2"/>
                </a:solidFill>
              </a:rPr>
              <a:t>Cees van de Velde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endParaRPr lang="nl-NL" sz="2000" dirty="0"/>
          </a:p>
        </p:txBody>
      </p:sp>
      <p:pic>
        <p:nvPicPr>
          <p:cNvPr id="18" name="Picture 2" descr="C:\Users\kosse\AppData\Local\Microsoft\Windows\Temporary Internet Files\Content.IE5\OIDI3QOU\MC9003381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30" y="3662546"/>
            <a:ext cx="164683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58FBB52-13F7-2A43-AE5B-C19EA8A7F199}"/>
              </a:ext>
            </a:extLst>
          </p:cNvPr>
          <p:cNvSpPr txBox="1">
            <a:spLocks/>
          </p:cNvSpPr>
          <p:nvPr/>
        </p:nvSpPr>
        <p:spPr>
          <a:xfrm>
            <a:off x="1369674" y="1417760"/>
            <a:ext cx="4248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DED300"/>
              </a:solidFill>
            </a:endParaRPr>
          </a:p>
          <a:p>
            <a:pPr marL="0" indent="0">
              <a:buNone/>
            </a:pPr>
            <a:r>
              <a:rPr lang="en-US" sz="7200" b="1" dirty="0">
                <a:solidFill>
                  <a:srgbClr val="00B050"/>
                </a:solidFill>
              </a:rPr>
              <a:t>40 </a:t>
            </a:r>
            <a:r>
              <a:rPr lang="en-US" sz="7200" b="1" dirty="0" err="1">
                <a:solidFill>
                  <a:srgbClr val="00B050"/>
                </a:solidFill>
              </a:rPr>
              <a:t>Jaar</a:t>
            </a:r>
            <a:endParaRPr lang="en-US" sz="72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Annemarie Bettings</a:t>
            </a:r>
            <a:r>
              <a:rPr lang="nl-NL" sz="3600" b="1">
                <a:solidFill>
                  <a:srgbClr val="00B050"/>
                </a:solidFill>
              </a:rPr>
              <a:t> (n.a)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Marcel Dijkstra </a:t>
            </a:r>
          </a:p>
          <a:p>
            <a:pPr marL="0" indent="0">
              <a:buNone/>
            </a:pPr>
            <a:br>
              <a:rPr lang="en-US" sz="3600" b="1" dirty="0">
                <a:solidFill>
                  <a:srgbClr val="00B050"/>
                </a:solidFill>
              </a:rPr>
            </a:br>
            <a:endParaRPr lang="en-US" sz="3600" b="1" dirty="0">
              <a:solidFill>
                <a:srgbClr val="DED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DED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DED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b="1" dirty="0">
                <a:solidFill>
                  <a:srgbClr val="FF85FF"/>
                </a:solidFill>
              </a:rPr>
              <a:t>25 </a:t>
            </a:r>
            <a:r>
              <a:rPr lang="en-US" sz="5100" b="1" dirty="0" err="1">
                <a:solidFill>
                  <a:srgbClr val="FF85FF"/>
                </a:solidFill>
              </a:rPr>
              <a:t>Jaar</a:t>
            </a:r>
            <a:endParaRPr lang="en-US" sz="5100" b="1" dirty="0">
              <a:solidFill>
                <a:srgbClr val="FF85FF"/>
              </a:solidFill>
            </a:endParaRPr>
          </a:p>
          <a:p>
            <a:r>
              <a:rPr lang="en-US" sz="4000" b="1" dirty="0">
                <a:solidFill>
                  <a:srgbClr val="FF85FF"/>
                </a:solidFill>
              </a:rPr>
              <a:t>Gideon </a:t>
            </a:r>
            <a:r>
              <a:rPr lang="en-US" sz="4000" b="1" dirty="0" err="1">
                <a:solidFill>
                  <a:srgbClr val="FF85FF"/>
                </a:solidFill>
              </a:rPr>
              <a:t>v.d</a:t>
            </a:r>
            <a:r>
              <a:rPr lang="en-US" sz="4000" b="1" dirty="0">
                <a:solidFill>
                  <a:srgbClr val="FF85FF"/>
                </a:solidFill>
              </a:rPr>
              <a:t>. </a:t>
            </a:r>
            <a:r>
              <a:rPr lang="en-US" sz="4000" b="1" dirty="0" err="1">
                <a:solidFill>
                  <a:srgbClr val="FF85FF"/>
                </a:solidFill>
              </a:rPr>
              <a:t>Kaaij</a:t>
            </a:r>
            <a:r>
              <a:rPr lang="en-US" sz="4000" b="1" dirty="0">
                <a:solidFill>
                  <a:srgbClr val="FF85FF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FF85FF"/>
                </a:solidFill>
              </a:rPr>
              <a:t>Edwin de </a:t>
            </a:r>
            <a:r>
              <a:rPr lang="en-US" sz="4000" b="1" dirty="0" err="1">
                <a:solidFill>
                  <a:srgbClr val="FF85FF"/>
                </a:solidFill>
              </a:rPr>
              <a:t>Lijster</a:t>
            </a:r>
            <a:endParaRPr lang="en-US" sz="4000" dirty="0"/>
          </a:p>
          <a:p>
            <a:endParaRPr lang="en-US" sz="28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7140554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651164" y="7226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 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>
              <a:buFont typeface="+mj-lt"/>
              <a:buNone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5" name="Picture 2" descr="http://www.kidsmovingtheworld.nl/images/paginas/file/Vrijwilligers%20maken%20het%20versch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215">
            <a:off x="9197438" y="2335187"/>
            <a:ext cx="2381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1B31D1B-0B88-EF41-AC43-8B652CE47110}"/>
              </a:ext>
            </a:extLst>
          </p:cNvPr>
          <p:cNvSpPr/>
          <p:nvPr/>
        </p:nvSpPr>
        <p:spPr>
          <a:xfrm>
            <a:off x="819219" y="1"/>
            <a:ext cx="5295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Het bestuur bedankt(e): 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12ED3C-F526-7949-8CA6-9F5AC40C5BD5}"/>
              </a:ext>
            </a:extLst>
          </p:cNvPr>
          <p:cNvSpPr/>
          <p:nvPr/>
        </p:nvSpPr>
        <p:spPr>
          <a:xfrm>
            <a:off x="1524001" y="1834207"/>
            <a:ext cx="827975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Marius van Leeuwen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(vlaggenist) – Materiaalcommissie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van Staalduinen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Kantinecommissie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Maarten Voois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Sponsorcommissie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 </a:t>
            </a:r>
            <a:r>
              <a:rPr lang="nl-NL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Wubben</a:t>
            </a: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Beheercommissie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Mike </a:t>
            </a:r>
            <a:r>
              <a:rPr lang="nl-NL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Molhoek</a:t>
            </a: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Beheercommissie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Marcel Dijkstra 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Beheercommissie</a:t>
            </a:r>
          </a:p>
        </p:txBody>
      </p:sp>
    </p:spTree>
    <p:extLst>
      <p:ext uri="{BB962C8B-B14F-4D97-AF65-F5344CB8AC3E}">
        <p14:creationId xmlns:p14="http://schemas.microsoft.com/office/powerpoint/2010/main" val="5932846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1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9" name="Picture 6" descr="C:\Users\kosse\AppData\Local\Microsoft\Windows\Temporary Internet Files\Content.IE5\O1M6806G\MC9001988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0" y="2869766"/>
            <a:ext cx="1833327" cy="1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0EF3CC3-CEB7-E740-AF20-65D155FC1B62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4593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9" name="Picture 6" descr="C:\Users\kosse\AppData\Local\Microsoft\Windows\Temporary Internet Files\Content.IE5\O1M6806G\MC9001988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0" y="2869766"/>
            <a:ext cx="1833327" cy="1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B2D7610-19DE-F74D-BE81-6CA4607E2B88}"/>
              </a:ext>
            </a:extLst>
          </p:cNvPr>
          <p:cNvSpPr>
            <a:spLocks/>
          </p:cNvSpPr>
          <p:nvPr/>
        </p:nvSpPr>
        <p:spPr>
          <a:xfrm>
            <a:off x="819219" y="1412875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Jubilarissen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Rondvraag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3258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9" name="Picture 6" descr="C:\Users\kosse\AppData\Local\Microsoft\Windows\Temporary Internet Files\Content.IE5\O1M6806G\MC9001988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0" y="2869766"/>
            <a:ext cx="1833327" cy="1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AB37269-4B32-874F-9408-9DCC1C124958}"/>
              </a:ext>
            </a:extLst>
          </p:cNvPr>
          <p:cNvSpPr>
            <a:spLocks/>
          </p:cNvSpPr>
          <p:nvPr/>
        </p:nvSpPr>
        <p:spPr>
          <a:xfrm>
            <a:off x="819219" y="1412875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Jubilarissen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Sluiting (± 21.30 uur)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493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28815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www.helicontact.nl/sites/default/files/notice_board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96" y="2195096"/>
            <a:ext cx="2575394" cy="26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D23AFBD-199D-C340-99DD-332CB06F95BD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918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28815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www.helicontact.nl/sites/default/files/notice_board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96" y="2195096"/>
            <a:ext cx="2575394" cy="26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559699" y="1484137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 dirty="0">
                <a:solidFill>
                  <a:srgbClr val="0070C0"/>
                </a:solidFill>
                <a:ea typeface="Times New Roman" charset="0"/>
                <a:cs typeface="Times New Roman" charset="0"/>
              </a:rPr>
              <a:t>Schriftelijke afmeldingen: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nl-NL" dirty="0"/>
              <a:t>Frank Stout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.SFUIText"/>
              </a:rPr>
              <a:t>Herman Stout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Irma vd 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Struif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Bert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Noordam  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.SFUIText"/>
              </a:rPr>
              <a:t>Dennis Maissan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 err="1">
                <a:solidFill>
                  <a:prstClr val="black"/>
                </a:solidFill>
                <a:latin typeface=".SFUIText"/>
              </a:rPr>
              <a:t>Josee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Nierop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Geor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ge </a:t>
            </a:r>
            <a:r>
              <a:rPr lang="nl-NL" sz="1800" dirty="0" err="1">
                <a:solidFill>
                  <a:prstClr val="black"/>
                </a:solidFill>
                <a:latin typeface=".SFUIText"/>
              </a:rPr>
              <a:t>Vollebregt</a:t>
            </a:r>
            <a:endParaRPr lang="nl-NL" sz="1800" dirty="0">
              <a:solidFill>
                <a:prstClr val="black"/>
              </a:solidFill>
              <a:latin typeface=".SFUIText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Ewoud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Lokker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Monique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de Groot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Xander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de Groot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Joke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Vreugdenhil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>
                <a:solidFill>
                  <a:prstClr val="black"/>
                </a:solidFill>
                <a:latin typeface=".SFUIText"/>
              </a:rPr>
              <a:t>Linda</a:t>
            </a:r>
            <a:r>
              <a:rPr lang="nl-NL" sz="1800" dirty="0">
                <a:solidFill>
                  <a:prstClr val="black"/>
                </a:solidFill>
                <a:latin typeface=".SFUIText"/>
              </a:rPr>
              <a:t> Tak </a:t>
            </a: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920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kosse\AppData\Local\Microsoft\Windows\Temporary Internet Files\Content.IE5\OIDI3QOU\MC90043384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57" y="1919888"/>
            <a:ext cx="2780851" cy="27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C13DD4E-4E86-4F44-AABB-9B259F8186B4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Bestuur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89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1524001" y="689735"/>
            <a:ext cx="7893943" cy="58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187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Agenda </a:t>
            </a:r>
            <a:endParaRPr lang="nl-NL" sz="40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kosse\AppData\Local\Microsoft\Windows\Temporary Internet Files\Content.IE5\OIDI3QOU\MC90043384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57" y="1919888"/>
            <a:ext cx="2780851" cy="27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3658BC6-267B-5B47-9E78-437CAA095A59}"/>
              </a:ext>
            </a:extLst>
          </p:cNvPr>
          <p:cNvSpPr>
            <a:spLocks/>
          </p:cNvSpPr>
          <p:nvPr/>
        </p:nvSpPr>
        <p:spPr>
          <a:xfrm>
            <a:off x="651164" y="1065316"/>
            <a:ext cx="6096000" cy="548296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Vaststelling 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notulen 6 oktober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/>
                </a:solidFill>
              </a:rPr>
              <a:t>Bestuur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financieel jaarverslag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Verslag kascontrolecommissie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Toewijzing resultaat 2017/2018 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contributie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begroting 2018-2019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Vaststellen jaarverslagen bestuur en commissies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Verkiezingen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Jubilarissen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Rondvraag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Sluiting (± 21.30 uur)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428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6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5" y="689735"/>
            <a:ext cx="7893943" cy="58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9219" y="1"/>
            <a:ext cx="402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nl-NL" sz="4000" dirty="0">
                <a:solidFill>
                  <a:srgbClr val="4F81BD"/>
                </a:solidFill>
              </a:rPr>
              <a:t>Beleidsplan ONDO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623395" y="1052736"/>
            <a:ext cx="10306343" cy="12961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endParaRPr lang="nl-NL" sz="2400" dirty="0"/>
          </a:p>
          <a:p>
            <a:pPr marL="342900" indent="-342900"/>
            <a:endParaRPr lang="nl-NL" sz="2400" dirty="0"/>
          </a:p>
          <a:p>
            <a:pPr marL="342900" indent="-342900"/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064000" y="234888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hthoek 11"/>
          <p:cNvSpPr>
            <a:spLocks/>
          </p:cNvSpPr>
          <p:nvPr/>
        </p:nvSpPr>
        <p:spPr>
          <a:xfrm>
            <a:off x="803831" y="1127164"/>
            <a:ext cx="10306343" cy="12961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/>
            <a:r>
              <a:rPr lang="nl-NL" sz="2400" dirty="0"/>
              <a:t>Doelstelling: </a:t>
            </a:r>
          </a:p>
          <a:p>
            <a:pPr marL="342900" indent="-342900"/>
            <a:r>
              <a:rPr lang="nl-NL" sz="2400" dirty="0"/>
              <a:t>iedereen bij ONDO de korfbalsport</a:t>
            </a:r>
          </a:p>
          <a:p>
            <a:pPr marL="342900" indent="-342900"/>
            <a:r>
              <a:rPr lang="nl-NL" sz="2400" dirty="0"/>
              <a:t>op zijn of haar niveau te laten beleven</a:t>
            </a:r>
          </a:p>
          <a:p>
            <a:pPr marL="342900" indent="-342900"/>
            <a:endParaRPr lang="nl-NL" sz="2400" dirty="0"/>
          </a:p>
          <a:p>
            <a:pPr marL="342900" indent="-342900"/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14779" y="2914311"/>
            <a:ext cx="4512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Focus ligt op de drie P’s:</a:t>
            </a:r>
          </a:p>
          <a:p>
            <a:endParaRPr lang="nl-NL" dirty="0"/>
          </a:p>
        </p:txBody>
      </p:sp>
      <p:grpSp>
        <p:nvGrpSpPr>
          <p:cNvPr id="14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9623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" y="-14747"/>
            <a:ext cx="11004377" cy="689735"/>
          </a:xfrm>
          <a:prstGeom prst="rect">
            <a:avLst/>
          </a:prstGeom>
          <a:solidFill>
            <a:srgbClr val="F2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5"/>
          <p:cNvGrpSpPr/>
          <p:nvPr/>
        </p:nvGrpSpPr>
        <p:grpSpPr>
          <a:xfrm>
            <a:off x="10945002" y="1"/>
            <a:ext cx="1250057" cy="1277633"/>
            <a:chOff x="3609975" y="2845634"/>
            <a:chExt cx="1924050" cy="196649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845634"/>
              <a:ext cx="1924050" cy="1076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907253"/>
              <a:ext cx="1924050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819219" y="1"/>
            <a:ext cx="5535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4F81BD"/>
                </a:solidFill>
              </a:rPr>
              <a:t>ONDO seizoen 2017-2018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E95-A0FB-4900-88EA-FA63F8828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>
            <a:spLocks/>
          </p:cNvSpPr>
          <p:nvPr/>
        </p:nvSpPr>
        <p:spPr>
          <a:xfrm>
            <a:off x="888855" y="884228"/>
            <a:ext cx="8210022" cy="37622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nl-NL" b="1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35 teams begonnen, 39 teams geëindigd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18 kampioenschappen gevierd (14 verschillende teams)</a:t>
            </a:r>
          </a:p>
          <a:p>
            <a:r>
              <a:rPr lang="nl-NL" sz="2400" dirty="0">
                <a:solidFill>
                  <a:prstClr val="black"/>
                </a:solidFill>
              </a:rPr>
              <a:t>		</a:t>
            </a:r>
            <a:r>
              <a:rPr lang="nl-NL" i="1" dirty="0">
                <a:solidFill>
                  <a:prstClr val="black"/>
                </a:solidFill>
              </a:rPr>
              <a:t>ONDO 2 kampioen zaal ondanks puntenaftrek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B, C en D jeugd kwamen allemaal uit in de Hoofdklasse</a:t>
            </a:r>
            <a:endParaRPr lang="nl-NL" sz="2400" i="1" dirty="0">
              <a:solidFill>
                <a:prstClr val="black"/>
              </a:solidFill>
            </a:endParaRPr>
          </a:p>
          <a:p>
            <a:endParaRPr lang="nl-NL" sz="2400" i="1" dirty="0">
              <a:solidFill>
                <a:prstClr val="black"/>
              </a:solidFill>
            </a:endParaRPr>
          </a:p>
          <a:p>
            <a:r>
              <a:rPr lang="nl-NL" sz="2400" i="1" dirty="0">
                <a:solidFill>
                  <a:prstClr val="black"/>
                </a:solidFill>
              </a:rPr>
              <a:t>		</a:t>
            </a:r>
            <a:r>
              <a:rPr lang="nl-NL" sz="2400" dirty="0">
                <a:solidFill>
                  <a:prstClr val="black"/>
                </a:solidFill>
              </a:rPr>
              <a:t>Jurytafel met roulatie systeem functioneerde goed</a:t>
            </a:r>
          </a:p>
          <a:p>
            <a:endParaRPr lang="nl-NL" sz="2400" i="1" dirty="0">
              <a:solidFill>
                <a:prstClr val="black"/>
              </a:solidFill>
            </a:endParaRPr>
          </a:p>
          <a:p>
            <a:endParaRPr lang="nl-NL" sz="2400" i="1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sz="2400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342900" indent="-342900"/>
            <a:endParaRPr lang="nl-NL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5" name="Afbeelding 14" descr="smiley 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05" y="2876689"/>
            <a:ext cx="679100" cy="570338"/>
          </a:xfrm>
          <a:prstGeom prst="rect">
            <a:avLst/>
          </a:prstGeom>
        </p:spPr>
      </p:pic>
      <p:pic>
        <p:nvPicPr>
          <p:cNvPr id="16" name="Afbeelding 15" descr="smiley s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8743" y="4396339"/>
            <a:ext cx="528869" cy="528869"/>
          </a:xfrm>
          <a:prstGeom prst="rect">
            <a:avLst/>
          </a:prstGeom>
        </p:spPr>
      </p:pic>
      <p:pic>
        <p:nvPicPr>
          <p:cNvPr id="19" name="Afbeelding 18" descr="smiley f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937" y="1115264"/>
            <a:ext cx="524695" cy="509704"/>
          </a:xfrm>
          <a:prstGeom prst="rect">
            <a:avLst/>
          </a:prstGeom>
        </p:spPr>
      </p:pic>
      <p:pic>
        <p:nvPicPr>
          <p:cNvPr id="20" name="Afbeelding 19" descr="trof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507" y="1877814"/>
            <a:ext cx="713833" cy="681338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858126" y="4414260"/>
            <a:ext cx="9423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		Afscheid Jan Brugmans aan einde van het seizoen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Degradatie ONDO B1 uit Hoofdklasse Zaal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>
                <a:solidFill>
                  <a:prstClr val="black"/>
                </a:solidFill>
              </a:rPr>
              <a:t>		</a:t>
            </a:r>
          </a:p>
          <a:p>
            <a:r>
              <a:rPr lang="nl-NL" sz="24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23" name="Afbeelding 22" descr="hoofdpijn-emot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97966" y="5092996"/>
            <a:ext cx="639029" cy="499730"/>
          </a:xfrm>
          <a:prstGeom prst="rect">
            <a:avLst/>
          </a:prstGeom>
        </p:spPr>
      </p:pic>
      <p:pic>
        <p:nvPicPr>
          <p:cNvPr id="24" name="Afbeelding 23" descr="shiny-smile-5aba5e22055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8167" y="3581400"/>
            <a:ext cx="597860" cy="5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5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18647</TotalTime>
  <Words>1307</Words>
  <Application>Microsoft Office PowerPoint</Application>
  <PresentationFormat>Breedbeeld</PresentationFormat>
  <Paragraphs>689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Vaststelling agenda</dc:title>
  <dc:creator>Joop Boot</dc:creator>
  <cp:lastModifiedBy>Joop Boot</cp:lastModifiedBy>
  <cp:revision>144</cp:revision>
  <cp:lastPrinted>2016-09-30T07:20:15Z</cp:lastPrinted>
  <dcterms:created xsi:type="dcterms:W3CDTF">2015-09-30T23:05:36Z</dcterms:created>
  <dcterms:modified xsi:type="dcterms:W3CDTF">2018-10-21T14:42:02Z</dcterms:modified>
</cp:coreProperties>
</file>